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438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205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97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92721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989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419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9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230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74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52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319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815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4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50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26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740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32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FC62D7-58F7-4B31-A26B-30CD2DFB6B0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BE64-D16D-408D-AF63-D9FDA6160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384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FAKULTETIiGJUHEVEteHUAJAiUT/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Departamentigjermanistike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www.facebook.com/Departamenti-i-Gjuh%C3%ABs-Gjermane-FGjH-UT-184032959618959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C72330AA-E11E-458E-8798-12C7F77383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="" xmlns:a16="http://schemas.microsoft.com/office/drawing/2014/main" id="{A6BDC1B0-0C91-4230-BFEB-9C8ED19B9A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82449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sp useBgFill="1">
        <p:nvSpPr>
          <p:cNvPr id="8" name="Freeform: Shape 12">
            <a:extLst>
              <a:ext uri="{FF2B5EF4-FFF2-40B4-BE49-F238E27FC236}">
                <a16:creationId xmlns="" xmlns:a16="http://schemas.microsoft.com/office/drawing/2014/main" id="{68E0A26E-4EA8-4E6C-97A2-7B6C1C13F8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 rot="16200000">
            <a:off x="5814824" y="480824"/>
            <a:ext cx="6858001" cy="5896352"/>
          </a:xfrm>
          <a:custGeom>
            <a:avLst/>
            <a:gdLst>
              <a:gd name="connsiteX0" fmla="*/ 6858001 w 6858001"/>
              <a:gd name="connsiteY0" fmla="*/ 1177 h 5896352"/>
              <a:gd name="connsiteX1" fmla="*/ 6858001 w 6858001"/>
              <a:gd name="connsiteY1" fmla="*/ 1344715 h 5896352"/>
              <a:gd name="connsiteX2" fmla="*/ 6858000 w 6858001"/>
              <a:gd name="connsiteY2" fmla="*/ 1344715 h 5896352"/>
              <a:gd name="connsiteX3" fmla="*/ 6858000 w 6858001"/>
              <a:gd name="connsiteY3" fmla="*/ 5896352 h 5896352"/>
              <a:gd name="connsiteX4" fmla="*/ 0 w 6858001"/>
              <a:gd name="connsiteY4" fmla="*/ 5896351 h 5896352"/>
              <a:gd name="connsiteX5" fmla="*/ 0 w 6858001"/>
              <a:gd name="connsiteY5" fmla="*/ 904459 h 5896352"/>
              <a:gd name="connsiteX6" fmla="*/ 1 w 6858001"/>
              <a:gd name="connsiteY6" fmla="*/ 904459 h 5896352"/>
              <a:gd name="connsiteX7" fmla="*/ 1 w 6858001"/>
              <a:gd name="connsiteY7" fmla="*/ 0 h 5896352"/>
              <a:gd name="connsiteX8" fmla="*/ 40463 w 6858001"/>
              <a:gd name="connsiteY8" fmla="*/ 5883 h 5896352"/>
              <a:gd name="connsiteX9" fmla="*/ 159107 w 6858001"/>
              <a:gd name="connsiteY9" fmla="*/ 23196 h 5896352"/>
              <a:gd name="connsiteX10" fmla="*/ 245518 w 6858001"/>
              <a:gd name="connsiteY10" fmla="*/ 35299 h 5896352"/>
              <a:gd name="connsiteX11" fmla="*/ 348388 w 6858001"/>
              <a:gd name="connsiteY11" fmla="*/ 48073 h 5896352"/>
              <a:gd name="connsiteX12" fmla="*/ 470460 w 6858001"/>
              <a:gd name="connsiteY12" fmla="*/ 63369 h 5896352"/>
              <a:gd name="connsiteX13" fmla="*/ 605563 w 6858001"/>
              <a:gd name="connsiteY13" fmla="*/ 79506 h 5896352"/>
              <a:gd name="connsiteX14" fmla="*/ 757810 w 6858001"/>
              <a:gd name="connsiteY14" fmla="*/ 96483 h 5896352"/>
              <a:gd name="connsiteX15" fmla="*/ 923774 w 6858001"/>
              <a:gd name="connsiteY15" fmla="*/ 114469 h 5896352"/>
              <a:gd name="connsiteX16" fmla="*/ 1104139 w 6858001"/>
              <a:gd name="connsiteY16" fmla="*/ 132454 h 5896352"/>
              <a:gd name="connsiteX17" fmla="*/ 1296163 w 6858001"/>
              <a:gd name="connsiteY17" fmla="*/ 150776 h 5896352"/>
              <a:gd name="connsiteX18" fmla="*/ 1503275 w 6858001"/>
              <a:gd name="connsiteY18" fmla="*/ 167753 h 5896352"/>
              <a:gd name="connsiteX19" fmla="*/ 1719988 w 6858001"/>
              <a:gd name="connsiteY19" fmla="*/ 184058 h 5896352"/>
              <a:gd name="connsiteX20" fmla="*/ 1949045 w 6858001"/>
              <a:gd name="connsiteY20" fmla="*/ 198849 h 5896352"/>
              <a:gd name="connsiteX21" fmla="*/ 2187703 w 6858001"/>
              <a:gd name="connsiteY21" fmla="*/ 212969 h 5896352"/>
              <a:gd name="connsiteX22" fmla="*/ 2436649 w 6858001"/>
              <a:gd name="connsiteY22" fmla="*/ 226248 h 5896352"/>
              <a:gd name="connsiteX23" fmla="*/ 2564208 w 6858001"/>
              <a:gd name="connsiteY23" fmla="*/ 230955 h 5896352"/>
              <a:gd name="connsiteX24" fmla="*/ 2694509 w 6858001"/>
              <a:gd name="connsiteY24" fmla="*/ 236165 h 5896352"/>
              <a:gd name="connsiteX25" fmla="*/ 2826868 w 6858001"/>
              <a:gd name="connsiteY25" fmla="*/ 241040 h 5896352"/>
              <a:gd name="connsiteX26" fmla="*/ 2959914 w 6858001"/>
              <a:gd name="connsiteY26" fmla="*/ 244234 h 5896352"/>
              <a:gd name="connsiteX27" fmla="*/ 3095702 w 6858001"/>
              <a:gd name="connsiteY27" fmla="*/ 247091 h 5896352"/>
              <a:gd name="connsiteX28" fmla="*/ 3232862 w 6858001"/>
              <a:gd name="connsiteY28" fmla="*/ 250117 h 5896352"/>
              <a:gd name="connsiteX29" fmla="*/ 3372765 w 6858001"/>
              <a:gd name="connsiteY29" fmla="*/ 252134 h 5896352"/>
              <a:gd name="connsiteX30" fmla="*/ 3514040 w 6858001"/>
              <a:gd name="connsiteY30" fmla="*/ 252134 h 5896352"/>
              <a:gd name="connsiteX31" fmla="*/ 3656686 w 6858001"/>
              <a:gd name="connsiteY31" fmla="*/ 253142 h 5896352"/>
              <a:gd name="connsiteX32" fmla="*/ 3800704 w 6858001"/>
              <a:gd name="connsiteY32" fmla="*/ 252134 h 5896352"/>
              <a:gd name="connsiteX33" fmla="*/ 3946780 w 6858001"/>
              <a:gd name="connsiteY33" fmla="*/ 250117 h 5896352"/>
              <a:gd name="connsiteX34" fmla="*/ 4092855 w 6858001"/>
              <a:gd name="connsiteY34" fmla="*/ 248268 h 5896352"/>
              <a:gd name="connsiteX35" fmla="*/ 4240988 w 6858001"/>
              <a:gd name="connsiteY35" fmla="*/ 244234 h 5896352"/>
              <a:gd name="connsiteX36" fmla="*/ 4390492 w 6858001"/>
              <a:gd name="connsiteY36" fmla="*/ 240032 h 5896352"/>
              <a:gd name="connsiteX37" fmla="*/ 4539997 w 6858001"/>
              <a:gd name="connsiteY37" fmla="*/ 235157 h 5896352"/>
              <a:gd name="connsiteX38" fmla="*/ 4690873 w 6858001"/>
              <a:gd name="connsiteY38" fmla="*/ 228266 h 5896352"/>
              <a:gd name="connsiteX39" fmla="*/ 4843120 w 6858001"/>
              <a:gd name="connsiteY39" fmla="*/ 220029 h 5896352"/>
              <a:gd name="connsiteX40" fmla="*/ 4996054 w 6858001"/>
              <a:gd name="connsiteY40" fmla="*/ 212129 h 5896352"/>
              <a:gd name="connsiteX41" fmla="*/ 5148987 w 6858001"/>
              <a:gd name="connsiteY41" fmla="*/ 202044 h 5896352"/>
              <a:gd name="connsiteX42" fmla="*/ 5303978 w 6858001"/>
              <a:gd name="connsiteY42" fmla="*/ 189941 h 5896352"/>
              <a:gd name="connsiteX43" fmla="*/ 5456911 w 6858001"/>
              <a:gd name="connsiteY43" fmla="*/ 177839 h 5896352"/>
              <a:gd name="connsiteX44" fmla="*/ 5612588 w 6858001"/>
              <a:gd name="connsiteY44" fmla="*/ 163887 h 5896352"/>
              <a:gd name="connsiteX45" fmla="*/ 5768950 w 6858001"/>
              <a:gd name="connsiteY45" fmla="*/ 148591 h 5896352"/>
              <a:gd name="connsiteX46" fmla="*/ 5923255 w 6858001"/>
              <a:gd name="connsiteY46" fmla="*/ 132455 h 5896352"/>
              <a:gd name="connsiteX47" fmla="*/ 6079618 w 6858001"/>
              <a:gd name="connsiteY47" fmla="*/ 113629 h 5896352"/>
              <a:gd name="connsiteX48" fmla="*/ 6235294 w 6858001"/>
              <a:gd name="connsiteY48" fmla="*/ 93458 h 5896352"/>
              <a:gd name="connsiteX49" fmla="*/ 6391657 w 6858001"/>
              <a:gd name="connsiteY49" fmla="*/ 73455 h 5896352"/>
              <a:gd name="connsiteX50" fmla="*/ 6547333 w 6858001"/>
              <a:gd name="connsiteY50" fmla="*/ 50091 h 5896352"/>
              <a:gd name="connsiteX51" fmla="*/ 6702324 w 6858001"/>
              <a:gd name="connsiteY51" fmla="*/ 26222 h 589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5896352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5896352"/>
                </a:lnTo>
                <a:lnTo>
                  <a:pt x="0" y="5896351"/>
                </a:lnTo>
                <a:lnTo>
                  <a:pt x="0" y="904459"/>
                </a:lnTo>
                <a:lnTo>
                  <a:pt x="1" y="904459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1841CC0-B7A9-4828-B82F-9C6B433BDC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08E05919-D800-40FD-A3BD-4B9CC4078E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11428412" cy="6858000"/>
            <a:chOff x="0" y="0"/>
            <a:chExt cx="11428412" cy="6858000"/>
          </a:xfrm>
        </p:grpSpPr>
        <p:pic>
          <p:nvPicPr>
            <p:cNvPr id="18" name="Picture 17">
              <a:extLst>
                <a:ext uri="{FF2B5EF4-FFF2-40B4-BE49-F238E27FC236}">
                  <a16:creationId xmlns="" xmlns:a16="http://schemas.microsoft.com/office/drawing/2014/main" id="{DE70C79C-8688-4786-8FCD-43A4B5D5B7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613"/>
            <a:stretch/>
          </p:blipFill>
          <p:spPr>
            <a:xfrm>
              <a:off x="0" y="2669685"/>
              <a:ext cx="4037012" cy="4188315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="" xmlns:a16="http://schemas.microsoft.com/office/drawing/2014/main" id="{9A6338A0-2BDA-4E79-A762-AAD8608C0C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640"/>
            <a:stretch/>
          </p:blipFill>
          <p:spPr>
            <a:xfrm>
              <a:off x="0" y="2892347"/>
              <a:ext cx="1522412" cy="2365453"/>
            </a:xfrm>
            <a:prstGeom prst="rect">
              <a:avLst/>
            </a:prstGeom>
          </p:spPr>
        </p:pic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B685624D-3645-4129-9FF6-0C59DBF23B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alpha val="7000"/>
                    <a:lumMod val="60000"/>
                    <a:lumOff val="40000"/>
                  </a:schemeClr>
                </a:gs>
                <a:gs pos="69000">
                  <a:schemeClr val="tx2">
                    <a:alpha val="0"/>
                    <a:lumMod val="60000"/>
                    <a:lumOff val="40000"/>
                  </a:schemeClr>
                </a:gs>
                <a:gs pos="36000">
                  <a:schemeClr val="tx2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1" name="Picture 20">
              <a:extLst>
                <a:ext uri="{FF2B5EF4-FFF2-40B4-BE49-F238E27FC236}">
                  <a16:creationId xmlns="" xmlns:a16="http://schemas.microsoft.com/office/drawing/2014/main" id="{03F24C1B-E4C1-43E7-84B3-DD476F3836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8813"/>
            <a:stretch/>
          </p:blipFill>
          <p:spPr>
            <a:xfrm>
              <a:off x="7999412" y="0"/>
              <a:ext cx="1603387" cy="1141407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="" xmlns:a16="http://schemas.microsoft.com/office/drawing/2014/main" id="{8725CE5D-088A-4522-9817-4B485D6E7F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3320"/>
            <a:stretch/>
          </p:blipFill>
          <p:spPr>
            <a:xfrm>
              <a:off x="8605878" y="6096000"/>
              <a:ext cx="993734" cy="762000"/>
            </a:xfrm>
            <a:prstGeom prst="rect">
              <a:avLst/>
            </a:prstGeom>
          </p:spPr>
        </p:pic>
      </p:grp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5F22F44-577F-48AC-AEC5-CCB99B633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703" y="570703"/>
            <a:ext cx="6138218" cy="33798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EBEBEB"/>
                </a:solidFill>
              </a:rPr>
              <a:t>Viti akademik 2020-2021</a:t>
            </a: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C89F1621-0940-4359-BC39-4CF93695A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5045819" cy="861420"/>
          </a:xfrm>
        </p:spPr>
        <p:txBody>
          <a:bodyPr>
            <a:normAutofit/>
          </a:bodyPr>
          <a:lstStyle/>
          <a:p>
            <a:r>
              <a:rPr lang="it-IT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Departamenti</a:t>
            </a:r>
            <a:r>
              <a:rPr lang="it-I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i </a:t>
            </a:r>
            <a:r>
              <a:rPr lang="it-IT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Gjuhës</a:t>
            </a:r>
            <a:r>
              <a:rPr lang="it-I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gjermane</a:t>
            </a:r>
            <a:r>
              <a:rPr lang="it-I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it-I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nëntor 2020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1" descr="logo3">
            <a:extLst>
              <a:ext uri="{FF2B5EF4-FFF2-40B4-BE49-F238E27FC236}">
                <a16:creationId xmlns="" xmlns:a16="http://schemas.microsoft.com/office/drawing/2014/main" id="{AD900B97-B8FB-442C-9426-0EA4A63B10D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203354" y="2159482"/>
            <a:ext cx="2936836" cy="2767635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xmlns="" val="232832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91B28F63-CF00-448F-B141-FE33C33B18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2AE609E2-8522-44E4-9077-980E5BCF3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="" xmlns:a16="http://schemas.microsoft.com/office/drawing/2014/main" id="{4FA533C5-33E3-4611-AF9F-72811D8B2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0" name="Picture 39">
            <a:extLst>
              <a:ext uri="{FF2B5EF4-FFF2-40B4-BE49-F238E27FC236}">
                <a16:creationId xmlns="" xmlns:a16="http://schemas.microsoft.com/office/drawing/2014/main" id="{8949AD42-25FD-4C3D-9EEE-B7FEC58099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="" xmlns:a16="http://schemas.microsoft.com/office/drawing/2014/main" id="{6AC7D913-60B7-4603-881B-831DA5D3A9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87F0FDC4-AD8C-47D9-9131-623C98ADB0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23E8915-D2AA-4327-A45A-972C3CA957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="" xmlns:a16="http://schemas.microsoft.com/office/drawing/2014/main" id="{8302FC3C-9804-4950-B721-5FD704BA60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B9695BD-ECF6-49CA-8877-8C493193C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="" xmlns:a16="http://schemas.microsoft.com/office/drawing/2014/main" id="{3BC6EBB2-9BDC-4075-BA6B-43A9FBF9C8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54" name="Freeform 5">
            <a:extLst>
              <a:ext uri="{FF2B5EF4-FFF2-40B4-BE49-F238E27FC236}">
                <a16:creationId xmlns="" xmlns:a16="http://schemas.microsoft.com/office/drawing/2014/main" id="{F3798573-F27B-47EB-8EA4-7EE34954C2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787836EF-D0BD-44B5-A23D-622016EEFB1D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6A5A29B9-DC8C-451F-9B0E-60BBAE112C2E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01635A3E-1BCF-4E1A-8D4C-F21024A43D9B}"/>
              </a:ext>
            </a:extLst>
          </p:cNvPr>
          <p:cNvSpPr txBox="1"/>
          <p:nvPr/>
        </p:nvSpPr>
        <p:spPr>
          <a:xfrm>
            <a:off x="4654296" y="1345527"/>
            <a:ext cx="6326984" cy="757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Duke </a:t>
            </a:r>
            <a:r>
              <a:rPr lang="en-US" dirty="0" err="1"/>
              <a:t>qenë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vetëdijshëm</a:t>
            </a:r>
            <a:r>
              <a:rPr lang="en-US" dirty="0"/>
              <a:t> se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prezantim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</a:t>
            </a:r>
            <a:r>
              <a:rPr lang="en-US" dirty="0" err="1"/>
              <a:t>shterues</a:t>
            </a:r>
            <a:r>
              <a:rPr lang="en-US" dirty="0"/>
              <a:t>,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lutemi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ngurroni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shkruani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GB" dirty="0" err="1"/>
              <a:t>ç</a:t>
            </a:r>
            <a:r>
              <a:rPr lang="en-US" dirty="0"/>
              <a:t>do </a:t>
            </a:r>
            <a:r>
              <a:rPr lang="en-US" dirty="0" err="1"/>
              <a:t>pyetje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shqetësim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Jemi</a:t>
            </a:r>
            <a:r>
              <a:rPr lang="en-US" dirty="0"/>
              <a:t> </a:t>
            </a:r>
            <a:r>
              <a:rPr lang="en-US" dirty="0" err="1"/>
              <a:t>gjithmonë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dispozicion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vetem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klikim</a:t>
            </a:r>
            <a:r>
              <a:rPr lang="en-US" dirty="0"/>
              <a:t> </a:t>
            </a:r>
            <a:r>
              <a:rPr lang="en-US" dirty="0" err="1"/>
              <a:t>larg</a:t>
            </a:r>
            <a:r>
              <a:rPr lang="en-US" dirty="0"/>
              <a:t>!</a:t>
            </a:r>
          </a:p>
          <a:p>
            <a:pPr algn="just"/>
            <a:endParaRPr lang="sq-AL" dirty="0"/>
          </a:p>
          <a:p>
            <a:pPr algn="just"/>
            <a:r>
              <a:rPr lang="en-US" dirty="0">
                <a:hlinkClick r:id="rId7"/>
              </a:rPr>
              <a:t>E-Mail: d</a:t>
            </a:r>
            <a:r>
              <a:rPr lang="sq-AL" dirty="0">
                <a:hlinkClick r:id="rId7"/>
              </a:rPr>
              <a:t>epartamentigjermanistikes</a:t>
            </a:r>
            <a:r>
              <a:rPr lang="en-US" dirty="0">
                <a:hlinkClick r:id="rId7"/>
              </a:rPr>
              <a:t>@gmail.com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>
                <a:hlinkClick r:id="rId8"/>
              </a:rPr>
              <a:t>https://www.facebook.com/FAKULTETIiGJUHEVEteHUAJAiUT/</a:t>
            </a:r>
            <a:endParaRPr lang="en-US" dirty="0"/>
          </a:p>
          <a:p>
            <a:pPr algn="just"/>
            <a:endParaRPr lang="de-DE" dirty="0"/>
          </a:p>
          <a:p>
            <a:pPr algn="just"/>
            <a:r>
              <a:rPr lang="de-DE" dirty="0">
                <a:hlinkClick r:id="rId9"/>
              </a:rPr>
              <a:t>https://www.facebook.com/Departamenti-i-Gjuh%C3%ABs-Gjermane-FGjH-UT-1840329596189591</a:t>
            </a:r>
            <a:endParaRPr lang="de-DE" dirty="0"/>
          </a:p>
          <a:p>
            <a:pPr algn="just"/>
            <a:endParaRPr lang="de-DE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3926423D-DBF4-4FE3-820D-1155C1BA01D7}"/>
              </a:ext>
            </a:extLst>
          </p:cNvPr>
          <p:cNvSpPr txBox="1"/>
          <p:nvPr/>
        </p:nvSpPr>
        <p:spPr>
          <a:xfrm>
            <a:off x="989752" y="2832410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Info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xmlns="" val="390297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5B829B-64E9-2547-9085-51904291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90" y="437883"/>
            <a:ext cx="12063210" cy="3876540"/>
          </a:xfrm>
        </p:spPr>
        <p:txBody>
          <a:bodyPr/>
          <a:lstStyle/>
          <a:p>
            <a:r>
              <a:rPr lang="x-none" sz="6000" dirty="0"/>
              <a:t>Faleminderit dhe </a:t>
            </a:r>
            <a:r>
              <a:rPr lang="de-DE" sz="6000"/>
              <a:t>studim</a:t>
            </a:r>
            <a:r>
              <a:rPr lang="en-US" sz="6000"/>
              <a:t> </a:t>
            </a:r>
            <a:r>
              <a:rPr lang="en-US" sz="6000" dirty="0" err="1"/>
              <a:t>të</a:t>
            </a:r>
            <a:r>
              <a:rPr lang="en-US" sz="6000" dirty="0"/>
              <a:t>   </a:t>
            </a:r>
            <a:br>
              <a:rPr lang="en-US" sz="6000" dirty="0"/>
            </a:br>
            <a:r>
              <a:rPr lang="en-US" sz="6000" dirty="0"/>
              <a:t>                                      </a:t>
            </a:r>
            <a:r>
              <a:rPr lang="en-US" sz="6000" dirty="0" err="1"/>
              <a:t>mbarë</a:t>
            </a:r>
            <a:r>
              <a:rPr lang="en-US" sz="6000" dirty="0"/>
              <a:t>!</a:t>
            </a:r>
            <a:endParaRPr lang="x-none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56A9F77-E161-7942-B023-E37E17D04D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de-DE" dirty="0"/>
          </a:p>
          <a:p>
            <a:pPr algn="r"/>
            <a:r>
              <a:rPr lang="de-DE" dirty="0"/>
              <a:t>Tiranë, nëntor 2020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53963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9D2FDA90-5070-47A0-A8E2-C60DF94D25FD}"/>
              </a:ext>
            </a:extLst>
          </p:cNvPr>
          <p:cNvSpPr txBox="1"/>
          <p:nvPr/>
        </p:nvSpPr>
        <p:spPr>
          <a:xfrm>
            <a:off x="754602" y="117693"/>
            <a:ext cx="979909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 Ju </a:t>
            </a:r>
            <a:r>
              <a:rPr lang="en-US" dirty="0" err="1"/>
              <a:t>përgëzojmë</a:t>
            </a:r>
            <a:r>
              <a:rPr lang="en-US" dirty="0"/>
              <a:t>! </a:t>
            </a:r>
            <a:r>
              <a:rPr lang="en-US" dirty="0" err="1"/>
              <a:t>Keni</a:t>
            </a:r>
            <a:r>
              <a:rPr lang="en-US" dirty="0"/>
              <a:t> </a:t>
            </a:r>
            <a:r>
              <a:rPr lang="en-US" dirty="0" err="1"/>
              <a:t>bërë</a:t>
            </a:r>
            <a:r>
              <a:rPr lang="en-US" dirty="0"/>
              <a:t> </a:t>
            </a:r>
            <a:r>
              <a:rPr lang="en-US" dirty="0" err="1"/>
              <a:t>zgjedhjen</a:t>
            </a:r>
            <a:r>
              <a:rPr lang="en-US" dirty="0"/>
              <a:t> e </a:t>
            </a:r>
            <a:r>
              <a:rPr lang="en-US" dirty="0" err="1"/>
              <a:t>duhur</a:t>
            </a:r>
            <a:r>
              <a:rPr lang="en-US" dirty="0"/>
              <a:t>, </a:t>
            </a:r>
            <a:r>
              <a:rPr lang="en-US" dirty="0" err="1"/>
              <a:t>sepse</a:t>
            </a:r>
            <a:r>
              <a:rPr lang="en-US" dirty="0"/>
              <a:t> </a:t>
            </a:r>
            <a:r>
              <a:rPr lang="en-US" dirty="0" err="1"/>
              <a:t>njohja</a:t>
            </a:r>
            <a:r>
              <a:rPr lang="en-US" dirty="0"/>
              <a:t> e </a:t>
            </a:r>
            <a:r>
              <a:rPr lang="en-US" dirty="0" err="1"/>
              <a:t>mirë</a:t>
            </a:r>
            <a:r>
              <a:rPr lang="en-US" dirty="0"/>
              <a:t> e </a:t>
            </a:r>
            <a:r>
              <a:rPr lang="en-US" dirty="0" err="1"/>
              <a:t>gjuhës</a:t>
            </a:r>
            <a:r>
              <a:rPr lang="en-US" dirty="0"/>
              <a:t> </a:t>
            </a:r>
            <a:r>
              <a:rPr lang="en-US" dirty="0" err="1"/>
              <a:t>gjermane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ofron</a:t>
            </a:r>
            <a:r>
              <a:rPr lang="en-US" dirty="0"/>
              <a:t>: 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1.	</a:t>
            </a:r>
            <a:r>
              <a:rPr lang="en-US" dirty="0" err="1"/>
              <a:t>Mundësi</a:t>
            </a:r>
            <a:r>
              <a:rPr lang="en-US" dirty="0"/>
              <a:t> </a:t>
            </a:r>
            <a:r>
              <a:rPr lang="en-US" dirty="0" err="1"/>
              <a:t>karriere</a:t>
            </a:r>
            <a:r>
              <a:rPr lang="en-US" dirty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sipërmarrje</a:t>
            </a:r>
            <a:r>
              <a:rPr lang="en-US" dirty="0"/>
              <a:t> </a:t>
            </a:r>
            <a:r>
              <a:rPr lang="en-US" dirty="0" err="1"/>
              <a:t>gjermane</a:t>
            </a:r>
            <a:r>
              <a:rPr lang="en-US" dirty="0"/>
              <a:t>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ndërkombëtar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shtrira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rrjet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botën</a:t>
            </a:r>
            <a:r>
              <a:rPr lang="en-US" dirty="0"/>
              <a:t>, </a:t>
            </a:r>
            <a:r>
              <a:rPr lang="en-US" dirty="0" err="1"/>
              <a:t>përfshirë</a:t>
            </a:r>
            <a:r>
              <a:rPr lang="en-US" dirty="0"/>
              <a:t> </a:t>
            </a:r>
            <a:r>
              <a:rPr lang="en-US" dirty="0" err="1"/>
              <a:t>Shqipërinë</a:t>
            </a:r>
            <a:r>
              <a:rPr lang="en-US" dirty="0"/>
              <a:t>. </a:t>
            </a:r>
            <a:r>
              <a:rPr lang="en-US" dirty="0" err="1"/>
              <a:t>Njohuritë</a:t>
            </a:r>
            <a:r>
              <a:rPr lang="en-US" dirty="0"/>
              <a:t> e </a:t>
            </a:r>
            <a:r>
              <a:rPr lang="en-US" dirty="0" err="1"/>
              <a:t>mira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gjuhës</a:t>
            </a:r>
            <a:r>
              <a:rPr lang="en-US" dirty="0"/>
              <a:t> </a:t>
            </a:r>
            <a:r>
              <a:rPr lang="en-US" dirty="0" err="1"/>
              <a:t>gjermane</a:t>
            </a:r>
            <a:r>
              <a:rPr lang="en-US" dirty="0"/>
              <a:t> i </a:t>
            </a:r>
            <a:r>
              <a:rPr lang="en-US" dirty="0" err="1"/>
              <a:t>rrisin</a:t>
            </a:r>
            <a:r>
              <a:rPr lang="en-US" dirty="0"/>
              <a:t> </a:t>
            </a:r>
            <a:r>
              <a:rPr lang="en-US" dirty="0" err="1"/>
              <a:t>mundësitë</a:t>
            </a:r>
            <a:r>
              <a:rPr lang="en-US" dirty="0"/>
              <a:t> </a:t>
            </a:r>
            <a:r>
              <a:rPr lang="en-US" dirty="0" err="1"/>
              <a:t>tuaja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t´u</a:t>
            </a:r>
            <a:r>
              <a:rPr lang="en-US" dirty="0"/>
              <a:t> </a:t>
            </a:r>
            <a:r>
              <a:rPr lang="en-US" dirty="0" err="1"/>
              <a:t>angazhuar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t´u</a:t>
            </a:r>
            <a:r>
              <a:rPr lang="en-US" dirty="0"/>
              <a:t> </a:t>
            </a:r>
            <a:r>
              <a:rPr lang="en-US" dirty="0" err="1"/>
              <a:t>rritur</a:t>
            </a:r>
            <a:r>
              <a:rPr lang="en-US" dirty="0"/>
              <a:t> </a:t>
            </a:r>
            <a:r>
              <a:rPr lang="en-US" dirty="0" err="1"/>
              <a:t>profesionalisht</a:t>
            </a:r>
            <a:r>
              <a:rPr lang="en-US" dirty="0"/>
              <a:t>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/>
              <a:t>saj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2.	</a:t>
            </a:r>
            <a:r>
              <a:rPr lang="en-US" dirty="0" err="1"/>
              <a:t>Studime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mëtejshme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Diplomat </a:t>
            </a:r>
            <a:r>
              <a:rPr lang="en-US" dirty="0" err="1"/>
              <a:t>tona</a:t>
            </a:r>
            <a:r>
              <a:rPr lang="en-US" dirty="0"/>
              <a:t> </a:t>
            </a:r>
            <a:r>
              <a:rPr lang="en-US" dirty="0" err="1"/>
              <a:t>njihen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Gjermani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vende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botës</a:t>
            </a:r>
            <a:r>
              <a:rPr lang="en-US" dirty="0"/>
              <a:t>. Pas  </a:t>
            </a:r>
            <a:r>
              <a:rPr lang="en-US" dirty="0" err="1"/>
              <a:t>përfundimit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suksesshëm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studimeve</a:t>
            </a:r>
            <a:r>
              <a:rPr lang="en-US" dirty="0"/>
              <a:t> </a:t>
            </a:r>
            <a:r>
              <a:rPr lang="en-US" dirty="0" err="1"/>
              <a:t>pranë</a:t>
            </a:r>
            <a:r>
              <a:rPr lang="en-US" dirty="0"/>
              <a:t> </a:t>
            </a:r>
            <a:r>
              <a:rPr lang="en-US" dirty="0" err="1"/>
              <a:t>fakultetit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, </a:t>
            </a:r>
            <a:r>
              <a:rPr lang="en-US" dirty="0" err="1"/>
              <a:t>rrugët</a:t>
            </a:r>
            <a:r>
              <a:rPr lang="en-US" dirty="0"/>
              <a:t> </a:t>
            </a:r>
            <a:r>
              <a:rPr lang="en-US" dirty="0" err="1"/>
              <a:t>tuaja</a:t>
            </a:r>
            <a:r>
              <a:rPr lang="en-US" dirty="0"/>
              <a:t> </a:t>
            </a:r>
            <a:r>
              <a:rPr lang="en-US" dirty="0" err="1"/>
              <a:t>drejt</a:t>
            </a:r>
            <a:r>
              <a:rPr lang="en-US" dirty="0"/>
              <a:t> </a:t>
            </a:r>
            <a:r>
              <a:rPr lang="en-US" dirty="0" err="1"/>
              <a:t>perfeksionimit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mëtejshëm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gjuhës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thellimit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dijeve</a:t>
            </a:r>
            <a:r>
              <a:rPr lang="en-US" dirty="0"/>
              <a:t> </a:t>
            </a:r>
            <a:r>
              <a:rPr lang="en-US" dirty="0" err="1"/>
              <a:t>tuaja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hapura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3.	</a:t>
            </a:r>
            <a:r>
              <a:rPr lang="en-US" dirty="0" err="1"/>
              <a:t>Punësim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Kushtet</a:t>
            </a:r>
            <a:r>
              <a:rPr lang="en-US" dirty="0"/>
              <a:t> e </a:t>
            </a:r>
            <a:r>
              <a:rPr lang="en-US" dirty="0" err="1"/>
              <a:t>mira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punës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fuqia</a:t>
            </a:r>
            <a:r>
              <a:rPr lang="en-US" dirty="0"/>
              <a:t> </a:t>
            </a:r>
            <a:r>
              <a:rPr lang="en-US" dirty="0" err="1"/>
              <a:t>ekonomike</a:t>
            </a:r>
            <a:r>
              <a:rPr lang="en-US" dirty="0"/>
              <a:t> e </a:t>
            </a:r>
            <a:r>
              <a:rPr lang="en-US" dirty="0" err="1"/>
              <a:t>politike</a:t>
            </a:r>
            <a:r>
              <a:rPr lang="en-US" dirty="0"/>
              <a:t> e </a:t>
            </a:r>
            <a:r>
              <a:rPr lang="en-US" dirty="0" err="1"/>
              <a:t>Gjermanisë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tërheqës</a:t>
            </a:r>
            <a:r>
              <a:rPr lang="en-US" dirty="0" smtClean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secilin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jush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shkëlqejë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tregun</a:t>
            </a:r>
            <a:r>
              <a:rPr lang="en-US" dirty="0"/>
              <a:t> e </a:t>
            </a:r>
            <a:r>
              <a:rPr lang="en-US" dirty="0" err="1"/>
              <a:t>punës</a:t>
            </a:r>
            <a:r>
              <a:rPr lang="en-US" dirty="0"/>
              <a:t>. </a:t>
            </a:r>
            <a:r>
              <a:rPr lang="en-US" dirty="0" err="1"/>
              <a:t>Mësoni</a:t>
            </a:r>
            <a:r>
              <a:rPr lang="en-US" dirty="0"/>
              <a:t> </a:t>
            </a:r>
            <a:r>
              <a:rPr lang="en-US" dirty="0" err="1"/>
              <a:t>mirë</a:t>
            </a:r>
            <a:r>
              <a:rPr lang="en-US" dirty="0"/>
              <a:t> </a:t>
            </a:r>
            <a:r>
              <a:rPr lang="en-US" dirty="0" err="1"/>
              <a:t>gjuhën</a:t>
            </a:r>
            <a:r>
              <a:rPr lang="en-US" dirty="0"/>
              <a:t> </a:t>
            </a:r>
            <a:r>
              <a:rPr lang="en-US" dirty="0" err="1"/>
              <a:t>gjermane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përballuni</a:t>
            </a:r>
            <a:r>
              <a:rPr lang="en-US" dirty="0"/>
              <a:t> me </a:t>
            </a:r>
            <a:r>
              <a:rPr lang="en-US" dirty="0" err="1"/>
              <a:t>sfidat</a:t>
            </a:r>
            <a:r>
              <a:rPr lang="en-US" dirty="0"/>
              <a:t> duke </a:t>
            </a:r>
            <a:r>
              <a:rPr lang="en-US" dirty="0" err="1"/>
              <a:t>patur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armë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fuqishme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dorë</a:t>
            </a:r>
            <a:r>
              <a:rPr lang="en-US" dirty="0"/>
              <a:t>: </a:t>
            </a:r>
            <a:r>
              <a:rPr lang="en-US" dirty="0" err="1"/>
              <a:t>komunikimin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gjermanisht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pëlqyeshme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9313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B8E02C9A-DFF5-41F5-8128-A7C13647487E}"/>
              </a:ext>
            </a:extLst>
          </p:cNvPr>
          <p:cNvSpPr txBox="1"/>
          <p:nvPr/>
        </p:nvSpPr>
        <p:spPr>
          <a:xfrm>
            <a:off x="355107" y="1131721"/>
            <a:ext cx="963227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4.	</a:t>
            </a:r>
            <a:r>
              <a:rPr lang="en-US" dirty="0" err="1"/>
              <a:t>Gjermanishtja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lingua franca </a:t>
            </a:r>
          </a:p>
          <a:p>
            <a:pPr algn="just"/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se 100 </a:t>
            </a:r>
            <a:r>
              <a:rPr lang="en-US" dirty="0" err="1"/>
              <a:t>milionë</a:t>
            </a:r>
            <a:r>
              <a:rPr lang="en-US" dirty="0"/>
              <a:t> </a:t>
            </a:r>
            <a:r>
              <a:rPr lang="en-US" dirty="0" err="1"/>
              <a:t>njerëz</a:t>
            </a:r>
            <a:r>
              <a:rPr lang="en-US" dirty="0"/>
              <a:t> e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gjermanishten</a:t>
            </a:r>
            <a:r>
              <a:rPr lang="en-US" dirty="0"/>
              <a:t> </a:t>
            </a:r>
            <a:r>
              <a:rPr lang="en-US" dirty="0" err="1"/>
              <a:t>gjuhën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nënës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Gjermani</a:t>
            </a:r>
            <a:r>
              <a:rPr lang="en-US" dirty="0"/>
              <a:t>, </a:t>
            </a:r>
            <a:r>
              <a:rPr lang="en-US" dirty="0" err="1"/>
              <a:t>Austri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Zvicër</a:t>
            </a:r>
            <a:r>
              <a:rPr lang="en-US" dirty="0"/>
              <a:t>. Duke </a:t>
            </a:r>
            <a:r>
              <a:rPr lang="en-US" dirty="0" err="1"/>
              <a:t>iu</a:t>
            </a:r>
            <a:r>
              <a:rPr lang="en-US" dirty="0"/>
              <a:t> </a:t>
            </a:r>
            <a:r>
              <a:rPr lang="en-US" dirty="0" err="1"/>
              <a:t>shtuar</a:t>
            </a:r>
            <a:r>
              <a:rPr lang="en-US" dirty="0"/>
              <a:t> </a:t>
            </a:r>
            <a:r>
              <a:rPr lang="en-US" dirty="0" err="1"/>
              <a:t>këtu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folësit</a:t>
            </a:r>
            <a:r>
              <a:rPr lang="en-US" dirty="0"/>
              <a:t> e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jeni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ardhmen</a:t>
            </a:r>
            <a:r>
              <a:rPr lang="en-US" dirty="0"/>
              <a:t>, </a:t>
            </a:r>
            <a:r>
              <a:rPr lang="en-US" dirty="0" err="1"/>
              <a:t>njohja</a:t>
            </a:r>
            <a:r>
              <a:rPr lang="en-US" dirty="0"/>
              <a:t> e </a:t>
            </a:r>
            <a:r>
              <a:rPr lang="en-US" dirty="0" err="1"/>
              <a:t>gjermanishtes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jep</a:t>
            </a:r>
            <a:r>
              <a:rPr lang="en-US" dirty="0"/>
              <a:t> </a:t>
            </a:r>
            <a:r>
              <a:rPr lang="en-US" dirty="0" err="1"/>
              <a:t>avantazhe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vërteta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tregun</a:t>
            </a:r>
            <a:r>
              <a:rPr lang="en-US" dirty="0"/>
              <a:t> </a:t>
            </a:r>
            <a:r>
              <a:rPr lang="en-US" dirty="0" err="1"/>
              <a:t>rajonal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evropian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punës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5.	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apasionuarit</a:t>
            </a:r>
            <a:r>
              <a:rPr lang="en-US" dirty="0"/>
              <a:t> pas </a:t>
            </a:r>
            <a:r>
              <a:rPr lang="en-US" dirty="0" err="1"/>
              <a:t>letërsisë</a:t>
            </a:r>
            <a:endParaRPr lang="en-US" dirty="0"/>
          </a:p>
          <a:p>
            <a:pPr algn="just"/>
            <a:r>
              <a:rPr lang="en-US" dirty="0"/>
              <a:t>A </a:t>
            </a:r>
            <a:r>
              <a:rPr lang="en-US" dirty="0" err="1"/>
              <a:t>nuk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mrekulli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ta </a:t>
            </a:r>
            <a:r>
              <a:rPr lang="en-US" dirty="0" err="1"/>
              <a:t>lexonit</a:t>
            </a:r>
            <a:r>
              <a:rPr lang="en-US" dirty="0"/>
              <a:t> </a:t>
            </a:r>
            <a:r>
              <a:rPr lang="en-US" dirty="0" err="1"/>
              <a:t>Goethen</a:t>
            </a:r>
            <a:r>
              <a:rPr lang="en-US" dirty="0"/>
              <a:t> apo </a:t>
            </a:r>
            <a:r>
              <a:rPr lang="en-US" dirty="0" err="1"/>
              <a:t>Enden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origjinal</a:t>
            </a:r>
            <a:r>
              <a:rPr lang="en-US" dirty="0"/>
              <a:t>? Duke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hequr</a:t>
            </a:r>
            <a:r>
              <a:rPr lang="en-US" dirty="0"/>
              <a:t> </a:t>
            </a:r>
            <a:r>
              <a:rPr lang="en-US" dirty="0" err="1"/>
              <a:t>asnjë</a:t>
            </a:r>
            <a:r>
              <a:rPr lang="en-US" dirty="0"/>
              <a:t> </a:t>
            </a:r>
            <a:r>
              <a:rPr lang="en-US" dirty="0" err="1"/>
              <a:t>presje</a:t>
            </a:r>
            <a:r>
              <a:rPr lang="en-US" dirty="0"/>
              <a:t> </a:t>
            </a:r>
            <a:r>
              <a:rPr lang="en-US" dirty="0" err="1"/>
              <a:t>përkthimit</a:t>
            </a:r>
            <a:r>
              <a:rPr lang="en-US" dirty="0"/>
              <a:t> </a:t>
            </a:r>
            <a:r>
              <a:rPr lang="en-US" dirty="0" err="1"/>
              <a:t>fantastik</a:t>
            </a:r>
            <a:r>
              <a:rPr lang="en-US" dirty="0"/>
              <a:t>, </a:t>
            </a:r>
            <a:r>
              <a:rPr lang="en-US" dirty="0" err="1"/>
              <a:t>shijojeni</a:t>
            </a:r>
            <a:r>
              <a:rPr lang="en-US" dirty="0"/>
              <a:t> </a:t>
            </a:r>
            <a:r>
              <a:rPr lang="en-US" dirty="0" err="1"/>
              <a:t>Verterin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historinë</a:t>
            </a:r>
            <a:r>
              <a:rPr lang="en-US" dirty="0"/>
              <a:t> pa </a:t>
            </a:r>
            <a:r>
              <a:rPr lang="en-US" dirty="0" err="1"/>
              <a:t>mbarim</a:t>
            </a:r>
            <a:r>
              <a:rPr lang="en-US" dirty="0"/>
              <a:t> </a:t>
            </a:r>
            <a:r>
              <a:rPr lang="en-US" dirty="0" err="1"/>
              <a:t>ashtu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GB" dirty="0" err="1"/>
              <a:t>ç</a:t>
            </a:r>
            <a:r>
              <a:rPr lang="en-GB" dirty="0"/>
              <a:t> </a:t>
            </a:r>
            <a:r>
              <a:rPr lang="en-US" dirty="0"/>
              <a:t>e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shkruar</a:t>
            </a:r>
            <a:r>
              <a:rPr lang="en-US" dirty="0"/>
              <a:t> </a:t>
            </a:r>
            <a:r>
              <a:rPr lang="en-US" dirty="0" err="1"/>
              <a:t>autorët</a:t>
            </a:r>
            <a:r>
              <a:rPr lang="en-US" dirty="0"/>
              <a:t>,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rrugëtim</a:t>
            </a:r>
            <a:r>
              <a:rPr lang="en-US" dirty="0"/>
              <a:t> </a:t>
            </a:r>
            <a:r>
              <a:rPr lang="en-US" dirty="0" err="1"/>
              <a:t>magjik</a:t>
            </a:r>
            <a:r>
              <a:rPr lang="en-US" dirty="0"/>
              <a:t>!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6.	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mposhtim</a:t>
            </a:r>
            <a:r>
              <a:rPr lang="en-US" dirty="0"/>
              <a:t> </a:t>
            </a:r>
            <a:r>
              <a:rPr lang="en-US" dirty="0" err="1"/>
              <a:t>paragjykimet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Sa </a:t>
            </a:r>
            <a:r>
              <a:rPr lang="en-US" dirty="0" err="1"/>
              <a:t>herë</a:t>
            </a:r>
            <a:r>
              <a:rPr lang="en-US" dirty="0"/>
              <a:t> </a:t>
            </a:r>
            <a:r>
              <a:rPr lang="en-US" dirty="0" err="1"/>
              <a:t>keni</a:t>
            </a:r>
            <a:r>
              <a:rPr lang="en-US" dirty="0"/>
              <a:t> </a:t>
            </a:r>
            <a:r>
              <a:rPr lang="en-US" dirty="0" err="1"/>
              <a:t>dëgjuar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gjermanishtja</a:t>
            </a:r>
            <a:r>
              <a:rPr lang="en-US" dirty="0"/>
              <a:t> </a:t>
            </a:r>
            <a:r>
              <a:rPr lang="en-US" dirty="0" err="1"/>
              <a:t>qenkërka</a:t>
            </a:r>
            <a:r>
              <a:rPr lang="en-US" dirty="0"/>
              <a:t> </a:t>
            </a:r>
            <a:r>
              <a:rPr lang="en-US" dirty="0" err="1"/>
              <a:t>gjuhë</a:t>
            </a:r>
            <a:r>
              <a:rPr lang="en-US" dirty="0"/>
              <a:t> e </a:t>
            </a:r>
            <a:r>
              <a:rPr lang="en-US" dirty="0" err="1"/>
              <a:t>vështirë</a:t>
            </a:r>
            <a:r>
              <a:rPr lang="en-US" dirty="0"/>
              <a:t>? E </a:t>
            </a:r>
            <a:r>
              <a:rPr lang="en-US" dirty="0" err="1"/>
              <a:t>ashpër</a:t>
            </a:r>
            <a:r>
              <a:rPr lang="en-US" dirty="0"/>
              <a:t>? E </a:t>
            </a:r>
            <a:r>
              <a:rPr lang="en-US" dirty="0" err="1"/>
              <a:t>vrazhdë</a:t>
            </a:r>
            <a:r>
              <a:rPr lang="en-US" dirty="0"/>
              <a:t>? Ja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erdhi</a:t>
            </a:r>
            <a:r>
              <a:rPr lang="en-US" dirty="0"/>
              <a:t> dita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provojmë</a:t>
            </a:r>
            <a:r>
              <a:rPr lang="en-US" dirty="0"/>
              <a:t> se </a:t>
            </a:r>
            <a:r>
              <a:rPr lang="en-US" dirty="0" err="1"/>
              <a:t>këto</a:t>
            </a:r>
            <a:r>
              <a:rPr lang="en-US" dirty="0"/>
              <a:t> </a:t>
            </a:r>
            <a:r>
              <a:rPr lang="en-US" dirty="0" err="1"/>
              <a:t>paragjykime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vlejnë</a:t>
            </a:r>
            <a:r>
              <a:rPr lang="en-US" dirty="0"/>
              <a:t>, </a:t>
            </a:r>
            <a:r>
              <a:rPr lang="en-US" dirty="0" err="1"/>
              <a:t>përkundrazi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motivojnë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t´u</a:t>
            </a:r>
            <a:r>
              <a:rPr lang="en-US" dirty="0"/>
              <a:t> </a:t>
            </a:r>
            <a:r>
              <a:rPr lang="en-US" dirty="0" err="1"/>
              <a:t>provojmë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gjithëve</a:t>
            </a:r>
            <a:r>
              <a:rPr lang="en-US" dirty="0"/>
              <a:t> </a:t>
            </a:r>
            <a:r>
              <a:rPr lang="en-US" dirty="0" err="1"/>
              <a:t>krejt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kundërtën</a:t>
            </a:r>
            <a:r>
              <a:rPr lang="en-US" dirty="0"/>
              <a:t>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21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1B28F63-CF00-448F-B141-FE33C33B18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AE609E2-8522-44E4-9077-980E5BCF3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="" xmlns:a16="http://schemas.microsoft.com/office/drawing/2014/main" id="{4FA533C5-33E3-4611-AF9F-72811D8B2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8949AD42-25FD-4C3D-9EEE-B7FEC58099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6AC7D913-60B7-4603-881B-831DA5D3A9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7F0FDC4-AD8C-47D9-9131-623C98ADB0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923E8915-D2AA-4327-A45A-972C3CA957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="" xmlns:a16="http://schemas.microsoft.com/office/drawing/2014/main" id="{8302FC3C-9804-4950-B721-5FD704BA60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6B9695BD-ECF6-49CA-8877-8C493193C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3BC6EBB2-9BDC-4075-BA6B-43A9FBF9C8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29" name="Freeform 5">
            <a:extLst>
              <a:ext uri="{FF2B5EF4-FFF2-40B4-BE49-F238E27FC236}">
                <a16:creationId xmlns="" xmlns:a16="http://schemas.microsoft.com/office/drawing/2014/main" id="{F3798573-F27B-47EB-8EA4-7EE34954C2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8282743E-C239-46CD-A1CD-3498DD2951D3}"/>
              </a:ext>
            </a:extLst>
          </p:cNvPr>
          <p:cNvSpPr txBox="1"/>
          <p:nvPr/>
        </p:nvSpPr>
        <p:spPr>
          <a:xfrm>
            <a:off x="806195" y="804672"/>
            <a:ext cx="3845047" cy="5248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0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 historik i shkurtër i departamentit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6A5A29B9-DC8C-451F-9B0E-60BBAE112C2E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dirty="0" err="1">
                <a:effectLst/>
                <a:latin typeface="+mj-lt"/>
                <a:ea typeface="+mj-ea"/>
                <a:cs typeface="+mj-cs"/>
              </a:rPr>
              <a:t>Departamenti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i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Gjuhës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Gjermane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është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themeluar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kapërcyell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viteve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1992 me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një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grup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pedagogësh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studentësh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apasionuar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pas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gjuhës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kulturës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gjermane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. Me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një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tendencë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gjithmonë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rritje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, sot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jemi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16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kolegë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me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kohë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plotë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dhjetra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bashkëpunëtorë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me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kohë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pjesshme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që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kontribuojmë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modestisht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me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shumë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profesionalizëm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duke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mos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lënë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pas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dore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formimin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tonë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profesional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thellimin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dijeve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funksion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përditësimit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njohurive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zgjerimit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tyre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.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Departamenti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bashkëpunon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prej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krijimit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tij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me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institucionet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kombëtare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ndërkombëtare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> duke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siguruar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cilësi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shkëlqyer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gjitha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fushat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ekspertizës</a:t>
            </a:r>
            <a:r>
              <a:rPr lang="en-US" dirty="0">
                <a:latin typeface="+mj-lt"/>
                <a:ea typeface="+mj-ea"/>
                <a:cs typeface="+mj-cs"/>
              </a:rPr>
              <a:t>. 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9942490" y="468791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81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71F74CA-B31B-40B3-A515-8E55FA4E3032}"/>
              </a:ext>
            </a:extLst>
          </p:cNvPr>
          <p:cNvSpPr txBox="1"/>
          <p:nvPr/>
        </p:nvSpPr>
        <p:spPr>
          <a:xfrm>
            <a:off x="4210050" y="497428"/>
            <a:ext cx="6096000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dashur</a:t>
            </a:r>
            <a:r>
              <a:rPr lang="en-US" sz="1500" dirty="0"/>
              <a:t> </a:t>
            </a:r>
            <a:r>
              <a:rPr lang="en-US" sz="1500" dirty="0" err="1"/>
              <a:t>studente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studentë</a:t>
            </a:r>
            <a:r>
              <a:rPr lang="en-US" sz="1500" dirty="0"/>
              <a:t>!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 err="1"/>
              <a:t>Sfida</a:t>
            </a:r>
            <a:r>
              <a:rPr lang="en-US" sz="1500" dirty="0"/>
              <a:t> </a:t>
            </a:r>
            <a:r>
              <a:rPr lang="en-US" sz="1500" dirty="0" err="1"/>
              <a:t>jonë</a:t>
            </a:r>
            <a:r>
              <a:rPr lang="en-US" sz="1500" dirty="0"/>
              <a:t> e </a:t>
            </a:r>
            <a:r>
              <a:rPr lang="en-US" sz="1500" dirty="0" err="1"/>
              <a:t>përbashkët</a:t>
            </a:r>
            <a:r>
              <a:rPr lang="en-US" sz="1500" dirty="0"/>
              <a:t>,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këto</a:t>
            </a:r>
            <a:r>
              <a:rPr lang="en-US" sz="1500" dirty="0"/>
              <a:t> </a:t>
            </a:r>
            <a:r>
              <a:rPr lang="en-US" sz="1500" dirty="0" err="1"/>
              <a:t>kohë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pazakonta</a:t>
            </a:r>
            <a:r>
              <a:rPr lang="en-US" sz="1500" dirty="0"/>
              <a:t> </a:t>
            </a:r>
            <a:r>
              <a:rPr lang="en-US" sz="1500" dirty="0" err="1"/>
              <a:t>është</a:t>
            </a:r>
            <a:r>
              <a:rPr lang="en-US" sz="1500" dirty="0"/>
              <a:t> </a:t>
            </a:r>
            <a:r>
              <a:rPr lang="en-US" sz="1500" dirty="0" err="1"/>
              <a:t>t´ju</a:t>
            </a:r>
            <a:r>
              <a:rPr lang="en-US" sz="1500" dirty="0"/>
              <a:t> </a:t>
            </a:r>
            <a:r>
              <a:rPr lang="en-US" sz="1500" dirty="0" err="1"/>
              <a:t>gjendemi</a:t>
            </a:r>
            <a:r>
              <a:rPr lang="en-US" sz="1500" dirty="0"/>
              <a:t> </a:t>
            </a:r>
            <a:r>
              <a:rPr lang="en-US" sz="1500" dirty="0" err="1"/>
              <a:t>pranë</a:t>
            </a:r>
            <a:r>
              <a:rPr lang="en-US" sz="1500" dirty="0"/>
              <a:t>, me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njëjtin</a:t>
            </a:r>
            <a:r>
              <a:rPr lang="en-US" sz="1500" dirty="0"/>
              <a:t> </a:t>
            </a:r>
            <a:r>
              <a:rPr lang="en-US" sz="1500" dirty="0" err="1"/>
              <a:t>përkushtim</a:t>
            </a:r>
            <a:r>
              <a:rPr lang="en-US" sz="1500" dirty="0"/>
              <a:t> </a:t>
            </a:r>
            <a:r>
              <a:rPr lang="en-US" sz="1500" dirty="0" err="1"/>
              <a:t>siç</a:t>
            </a:r>
            <a:r>
              <a:rPr lang="en-US" sz="1500" dirty="0"/>
              <a:t> do ta </a:t>
            </a:r>
            <a:r>
              <a:rPr lang="en-US" sz="1500" dirty="0" err="1"/>
              <a:t>kishim</a:t>
            </a:r>
            <a:r>
              <a:rPr lang="en-US" sz="1500" dirty="0"/>
              <a:t> </a:t>
            </a:r>
            <a:r>
              <a:rPr lang="en-US" sz="1500" dirty="0" err="1"/>
              <a:t>bërë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prezencë</a:t>
            </a:r>
            <a:r>
              <a:rPr lang="en-US" sz="1500" dirty="0"/>
              <a:t> </a:t>
            </a:r>
            <a:r>
              <a:rPr lang="en-US" sz="1500" dirty="0" err="1"/>
              <a:t>për</a:t>
            </a:r>
            <a:r>
              <a:rPr lang="en-US" sz="1500" dirty="0"/>
              <a:t> </a:t>
            </a:r>
            <a:r>
              <a:rPr lang="en-US" sz="1500" dirty="0" err="1"/>
              <a:t>t´ju</a:t>
            </a:r>
            <a:r>
              <a:rPr lang="en-US" sz="1500" dirty="0"/>
              <a:t> </a:t>
            </a:r>
            <a:r>
              <a:rPr lang="en-US" sz="1500" dirty="0" err="1"/>
              <a:t>udhëzuar</a:t>
            </a:r>
            <a:r>
              <a:rPr lang="en-US" sz="1500" dirty="0"/>
              <a:t> e </a:t>
            </a:r>
            <a:r>
              <a:rPr lang="en-US" sz="1500" dirty="0" err="1"/>
              <a:t>këshilluar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nisjen</a:t>
            </a:r>
            <a:r>
              <a:rPr lang="en-US" sz="1500" dirty="0"/>
              <a:t> e </a:t>
            </a:r>
            <a:r>
              <a:rPr lang="en-US" sz="1500" dirty="0" err="1"/>
              <a:t>këtij</a:t>
            </a:r>
            <a:r>
              <a:rPr lang="en-US" sz="1500" dirty="0"/>
              <a:t> </a:t>
            </a:r>
            <a:r>
              <a:rPr lang="en-US" sz="1500" dirty="0" err="1"/>
              <a:t>viti</a:t>
            </a:r>
            <a:r>
              <a:rPr lang="en-US" sz="1500" dirty="0"/>
              <a:t> </a:t>
            </a:r>
            <a:r>
              <a:rPr lang="en-US" sz="1500" dirty="0" err="1"/>
              <a:t>akademik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ve</a:t>
            </a:r>
            <a:r>
              <a:rPr lang="en-GB" sz="1600" dirty="0" err="1"/>
              <a:t>çant</a:t>
            </a:r>
            <a:r>
              <a:rPr lang="en-US" sz="1500" dirty="0" err="1"/>
              <a:t>ë</a:t>
            </a:r>
            <a:r>
              <a:rPr lang="en-US" sz="1500" dirty="0"/>
              <a:t>. </a:t>
            </a:r>
            <a:r>
              <a:rPr lang="en-US" sz="1500" dirty="0" err="1"/>
              <a:t>Për</a:t>
            </a:r>
            <a:r>
              <a:rPr lang="en-US" sz="1500" dirty="0"/>
              <a:t> </a:t>
            </a:r>
            <a:r>
              <a:rPr lang="en-US" sz="1500" dirty="0" err="1"/>
              <a:t>ju</a:t>
            </a:r>
            <a:r>
              <a:rPr lang="en-US" sz="1500" dirty="0"/>
              <a:t>, </a:t>
            </a:r>
            <a:r>
              <a:rPr lang="en-US" sz="1500" dirty="0" err="1"/>
              <a:t>studentët</a:t>
            </a:r>
            <a:r>
              <a:rPr lang="en-US" sz="1500" dirty="0"/>
              <a:t> e </a:t>
            </a:r>
            <a:r>
              <a:rPr lang="en-US" sz="1500" dirty="0" err="1"/>
              <a:t>vitit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parë</a:t>
            </a:r>
            <a:r>
              <a:rPr lang="en-US" sz="1500" dirty="0"/>
              <a:t>, </a:t>
            </a:r>
            <a:r>
              <a:rPr lang="en-US" sz="1500" dirty="0" err="1"/>
              <a:t>nisja</a:t>
            </a:r>
            <a:r>
              <a:rPr lang="en-US" sz="1500" dirty="0"/>
              <a:t> e </a:t>
            </a:r>
            <a:r>
              <a:rPr lang="en-US" sz="1500" dirty="0" err="1"/>
              <a:t>rrugëtimit</a:t>
            </a:r>
            <a:r>
              <a:rPr lang="en-US" sz="1500" dirty="0"/>
              <a:t> </a:t>
            </a:r>
            <a:r>
              <a:rPr lang="en-US" sz="1500" dirty="0" err="1"/>
              <a:t>universitar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këtë</a:t>
            </a:r>
            <a:r>
              <a:rPr lang="en-US" sz="1500" dirty="0"/>
              <a:t> </a:t>
            </a:r>
            <a:r>
              <a:rPr lang="en-US" sz="1500" dirty="0" err="1"/>
              <a:t>formë</a:t>
            </a:r>
            <a:r>
              <a:rPr lang="en-US" sz="1500" dirty="0"/>
              <a:t>, do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mbetet</a:t>
            </a:r>
            <a:r>
              <a:rPr lang="en-US" sz="1500" dirty="0"/>
              <a:t> </a:t>
            </a:r>
            <a:r>
              <a:rPr lang="en-US" sz="1500" dirty="0" err="1"/>
              <a:t>përvojë</a:t>
            </a:r>
            <a:r>
              <a:rPr lang="en-US" sz="1500" dirty="0"/>
              <a:t> e </a:t>
            </a:r>
            <a:r>
              <a:rPr lang="en-US" sz="1500" dirty="0" err="1"/>
              <a:t>pashlyer</a:t>
            </a:r>
            <a:r>
              <a:rPr lang="en-US" sz="1500" dirty="0"/>
              <a:t>, </a:t>
            </a:r>
            <a:r>
              <a:rPr lang="en-US" sz="1500" dirty="0" err="1"/>
              <a:t>por</a:t>
            </a:r>
            <a:r>
              <a:rPr lang="en-US" sz="1500" dirty="0"/>
              <a:t> </a:t>
            </a:r>
            <a:r>
              <a:rPr lang="en-US" sz="1500" dirty="0" err="1"/>
              <a:t>së</a:t>
            </a:r>
            <a:r>
              <a:rPr lang="en-US" sz="1500" dirty="0"/>
              <a:t> </a:t>
            </a:r>
            <a:r>
              <a:rPr lang="en-US" sz="1500" dirty="0" err="1"/>
              <a:t>bashku</a:t>
            </a:r>
            <a:r>
              <a:rPr lang="en-US" sz="1500" dirty="0"/>
              <a:t> ne do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mundësojmë</a:t>
            </a:r>
            <a:r>
              <a:rPr lang="en-US" sz="1500" dirty="0"/>
              <a:t> </a:t>
            </a:r>
            <a:r>
              <a:rPr lang="en-US" sz="1500" dirty="0" err="1"/>
              <a:t>suksesin</a:t>
            </a:r>
            <a:r>
              <a:rPr lang="en-US" sz="1500" dirty="0"/>
              <a:t> e </a:t>
            </a:r>
            <a:r>
              <a:rPr lang="en-US" sz="1500" dirty="0" err="1"/>
              <a:t>saj</a:t>
            </a:r>
            <a:r>
              <a:rPr lang="en-US" sz="1500" dirty="0"/>
              <a:t>. </a:t>
            </a:r>
          </a:p>
          <a:p>
            <a:pPr algn="just"/>
            <a:r>
              <a:rPr lang="en-US" sz="1500" dirty="0" err="1"/>
              <a:t>Kështu</a:t>
            </a:r>
            <a:r>
              <a:rPr lang="en-US" sz="1500" dirty="0"/>
              <a:t>, pas </a:t>
            </a:r>
            <a:r>
              <a:rPr lang="en-US" sz="1500" dirty="0" err="1"/>
              <a:t>shumë</a:t>
            </a:r>
            <a:r>
              <a:rPr lang="en-US" sz="1500" dirty="0"/>
              <a:t> </a:t>
            </a:r>
            <a:r>
              <a:rPr lang="en-US" sz="1500" dirty="0" err="1"/>
              <a:t>vitesh</a:t>
            </a:r>
            <a:r>
              <a:rPr lang="en-US" sz="1500" dirty="0"/>
              <a:t>, do </a:t>
            </a:r>
            <a:r>
              <a:rPr lang="en-US" sz="1500" dirty="0" err="1"/>
              <a:t>t´u</a:t>
            </a:r>
            <a:r>
              <a:rPr lang="en-US" sz="1500" dirty="0"/>
              <a:t> </a:t>
            </a:r>
            <a:r>
              <a:rPr lang="en-US" sz="1500" dirty="0" err="1"/>
              <a:t>tregoni</a:t>
            </a:r>
            <a:r>
              <a:rPr lang="en-US" sz="1500" dirty="0"/>
              <a:t> </a:t>
            </a:r>
            <a:r>
              <a:rPr lang="en-US" sz="1500" dirty="0" err="1"/>
              <a:t>fëmijëve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nipërve</a:t>
            </a:r>
            <a:r>
              <a:rPr lang="en-US" sz="1500" dirty="0"/>
              <a:t> </a:t>
            </a:r>
            <a:r>
              <a:rPr lang="en-US" sz="1500" dirty="0" err="1"/>
              <a:t>tuaj</a:t>
            </a:r>
            <a:r>
              <a:rPr lang="en-US" sz="1500" dirty="0"/>
              <a:t>, </a:t>
            </a:r>
            <a:r>
              <a:rPr lang="en-US" sz="1500" dirty="0" err="1"/>
              <a:t>sesi</a:t>
            </a:r>
            <a:r>
              <a:rPr lang="en-US" sz="1500" dirty="0"/>
              <a:t> dita e </a:t>
            </a:r>
            <a:r>
              <a:rPr lang="en-US" sz="1500" dirty="0" err="1"/>
              <a:t>parë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universitet</a:t>
            </a:r>
            <a:r>
              <a:rPr lang="en-US" sz="1500" dirty="0"/>
              <a:t> u </a:t>
            </a:r>
            <a:r>
              <a:rPr lang="en-US" sz="1500" dirty="0" err="1"/>
              <a:t>realizua</a:t>
            </a:r>
            <a:r>
              <a:rPr lang="en-US" sz="1500" dirty="0"/>
              <a:t> </a:t>
            </a:r>
            <a:r>
              <a:rPr lang="en-US" sz="1500" dirty="0" err="1"/>
              <a:t>përmes</a:t>
            </a:r>
            <a:r>
              <a:rPr lang="en-US" sz="1500" dirty="0"/>
              <a:t> </a:t>
            </a:r>
            <a:r>
              <a:rPr lang="en-US" sz="1500" dirty="0" err="1"/>
              <a:t>një</a:t>
            </a:r>
            <a:r>
              <a:rPr lang="en-US" sz="1500" dirty="0"/>
              <a:t> </a:t>
            </a:r>
            <a:r>
              <a:rPr lang="en-US" sz="1500" dirty="0" err="1"/>
              <a:t>platforme</a:t>
            </a:r>
            <a:r>
              <a:rPr lang="en-US" sz="1500" dirty="0"/>
              <a:t>,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distancuar</a:t>
            </a:r>
            <a:r>
              <a:rPr lang="en-US" sz="1500" dirty="0"/>
              <a:t> </a:t>
            </a:r>
            <a:r>
              <a:rPr lang="en-US" sz="1500" dirty="0" err="1"/>
              <a:t>fizikisht</a:t>
            </a:r>
            <a:r>
              <a:rPr lang="en-US" sz="1500" dirty="0"/>
              <a:t>, por </a:t>
            </a:r>
            <a:r>
              <a:rPr lang="en-US" sz="1500" dirty="0" err="1"/>
              <a:t>pranë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pranishëm</a:t>
            </a:r>
            <a:r>
              <a:rPr lang="en-US" sz="1500" dirty="0"/>
              <a:t> me </a:t>
            </a:r>
            <a:r>
              <a:rPr lang="en-US" sz="1500" dirty="0" err="1"/>
              <a:t>klasat</a:t>
            </a:r>
            <a:r>
              <a:rPr lang="en-US" sz="1500" dirty="0"/>
              <a:t> </a:t>
            </a:r>
            <a:r>
              <a:rPr lang="en-US" sz="1500" dirty="0" err="1"/>
              <a:t>virtuale</a:t>
            </a:r>
            <a:r>
              <a:rPr lang="en-US" sz="1500" dirty="0"/>
              <a:t> </a:t>
            </a:r>
            <a:r>
              <a:rPr lang="en-US" sz="1500" dirty="0" err="1"/>
              <a:t>funksionale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këshillimin</a:t>
            </a:r>
            <a:r>
              <a:rPr lang="en-US" sz="1500" dirty="0"/>
              <a:t> </a:t>
            </a:r>
            <a:r>
              <a:rPr lang="en-US" sz="1500" dirty="0" err="1"/>
              <a:t>tonë</a:t>
            </a:r>
            <a:r>
              <a:rPr lang="en-US" sz="1500" dirty="0"/>
              <a:t>. 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 err="1"/>
              <a:t>Falë</a:t>
            </a:r>
            <a:r>
              <a:rPr lang="en-US" sz="1500" dirty="0"/>
              <a:t> </a:t>
            </a:r>
            <a:r>
              <a:rPr lang="en-US" sz="1500" dirty="0" err="1"/>
              <a:t>teknologjisë</a:t>
            </a:r>
            <a:r>
              <a:rPr lang="en-US" sz="1500" dirty="0"/>
              <a:t>, </a:t>
            </a:r>
            <a:r>
              <a:rPr lang="en-US" sz="1500" dirty="0" err="1"/>
              <a:t>kjo</a:t>
            </a:r>
            <a:r>
              <a:rPr lang="en-US" sz="1500" dirty="0"/>
              <a:t> </a:t>
            </a:r>
            <a:r>
              <a:rPr lang="en-GB" sz="1600" dirty="0" err="1"/>
              <a:t>ç</a:t>
            </a:r>
            <a:r>
              <a:rPr lang="en-US" sz="1500" dirty="0" err="1"/>
              <a:t>farë</a:t>
            </a:r>
            <a:r>
              <a:rPr lang="en-US" sz="1500" dirty="0"/>
              <a:t> po </a:t>
            </a:r>
            <a:r>
              <a:rPr lang="en-US" sz="1500" dirty="0" err="1"/>
              <a:t>ndodh</a:t>
            </a:r>
            <a:r>
              <a:rPr lang="en-US" sz="1500" dirty="0"/>
              <a:t> </a:t>
            </a:r>
            <a:r>
              <a:rPr lang="en-US" sz="1500" dirty="0" err="1"/>
              <a:t>tani</a:t>
            </a:r>
            <a:r>
              <a:rPr lang="en-US" sz="1500" dirty="0"/>
              <a:t> do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kishte</a:t>
            </a:r>
            <a:r>
              <a:rPr lang="en-US" sz="1500" dirty="0"/>
              <a:t> </a:t>
            </a:r>
            <a:r>
              <a:rPr lang="en-US" sz="1500" dirty="0" err="1"/>
              <a:t>qenë</a:t>
            </a:r>
            <a:r>
              <a:rPr lang="en-US" sz="1500" dirty="0"/>
              <a:t> e </a:t>
            </a:r>
            <a:r>
              <a:rPr lang="en-US" sz="1500" dirty="0" err="1"/>
              <a:t>paimagjinueshme</a:t>
            </a:r>
            <a:r>
              <a:rPr lang="en-US" sz="1500" dirty="0"/>
              <a:t> </a:t>
            </a:r>
            <a:r>
              <a:rPr lang="en-US" sz="1500" dirty="0" err="1"/>
              <a:t>disa</a:t>
            </a:r>
            <a:r>
              <a:rPr lang="en-US" sz="1500" dirty="0"/>
              <a:t> </a:t>
            </a:r>
            <a:r>
              <a:rPr lang="en-US" sz="1500" dirty="0" err="1"/>
              <a:t>vite</a:t>
            </a:r>
            <a:r>
              <a:rPr lang="en-US" sz="1500" dirty="0"/>
              <a:t> </a:t>
            </a:r>
            <a:r>
              <a:rPr lang="en-US" sz="1500" dirty="0" err="1"/>
              <a:t>më</a:t>
            </a:r>
            <a:r>
              <a:rPr lang="en-US" sz="1500" dirty="0"/>
              <a:t> </a:t>
            </a:r>
            <a:r>
              <a:rPr lang="en-US" sz="1500" dirty="0" err="1"/>
              <a:t>parë</a:t>
            </a:r>
            <a:r>
              <a:rPr lang="en-US" sz="1500" dirty="0"/>
              <a:t>…. Ky </a:t>
            </a:r>
            <a:r>
              <a:rPr lang="en-US" sz="1500" dirty="0" err="1"/>
              <a:t>ekran</a:t>
            </a:r>
            <a:r>
              <a:rPr lang="en-US" sz="1500" dirty="0"/>
              <a:t>, </a:t>
            </a:r>
            <a:r>
              <a:rPr lang="en-US" sz="1500" dirty="0" err="1"/>
              <a:t>nga</a:t>
            </a:r>
            <a:r>
              <a:rPr lang="en-US" sz="1500" dirty="0"/>
              <a:t> i </a:t>
            </a:r>
            <a:r>
              <a:rPr lang="en-US" sz="1500" dirty="0" err="1"/>
              <a:t>cili</a:t>
            </a:r>
            <a:r>
              <a:rPr lang="en-US" sz="1500" dirty="0"/>
              <a:t> po </a:t>
            </a:r>
            <a:r>
              <a:rPr lang="en-US" sz="1500" dirty="0" err="1"/>
              <a:t>na</a:t>
            </a:r>
            <a:r>
              <a:rPr lang="en-US" sz="1500" dirty="0"/>
              <a:t> </a:t>
            </a:r>
            <a:r>
              <a:rPr lang="en-US" sz="1500" dirty="0" err="1"/>
              <a:t>lexoni</a:t>
            </a:r>
            <a:r>
              <a:rPr lang="en-US" sz="1500" dirty="0"/>
              <a:t>, </a:t>
            </a:r>
            <a:r>
              <a:rPr lang="en-US" sz="1500" dirty="0" err="1"/>
              <a:t>na</a:t>
            </a:r>
            <a:r>
              <a:rPr lang="en-US" sz="1500" dirty="0"/>
              <a:t> </a:t>
            </a:r>
            <a:r>
              <a:rPr lang="en-US" sz="1500" dirty="0" err="1"/>
              <a:t>sjell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gjithë</a:t>
            </a:r>
            <a:r>
              <a:rPr lang="en-US" sz="1500" dirty="0"/>
              <a:t> </a:t>
            </a:r>
            <a:r>
              <a:rPr lang="en-US" sz="1500" dirty="0" err="1"/>
              <a:t>bashkë</a:t>
            </a:r>
            <a:r>
              <a:rPr lang="en-US" sz="1500" dirty="0"/>
              <a:t> me </a:t>
            </a:r>
            <a:r>
              <a:rPr lang="en-US" sz="1500" dirty="0" err="1"/>
              <a:t>sakrifica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përkushtim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shtuar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një</a:t>
            </a:r>
            <a:r>
              <a:rPr lang="en-US" sz="1500" dirty="0"/>
              <a:t> </a:t>
            </a:r>
            <a:r>
              <a:rPr lang="en-US" sz="1500" dirty="0" err="1"/>
              <a:t>qëllim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përbashkët</a:t>
            </a:r>
            <a:r>
              <a:rPr lang="en-US" sz="1500" dirty="0"/>
              <a:t>: ta </a:t>
            </a:r>
            <a:r>
              <a:rPr lang="en-US" sz="1500" dirty="0" err="1"/>
              <a:t>kthejmë</a:t>
            </a:r>
            <a:r>
              <a:rPr lang="en-US" sz="1500" dirty="0"/>
              <a:t> </a:t>
            </a:r>
            <a:r>
              <a:rPr lang="en-US" sz="1500" dirty="0" err="1"/>
              <a:t>sfidën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sukses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</a:t>
            </a:r>
            <a:r>
              <a:rPr lang="en-US" sz="1500" dirty="0" err="1"/>
              <a:t>t´ia</a:t>
            </a:r>
            <a:r>
              <a:rPr lang="en-US" sz="1500" dirty="0"/>
              <a:t> </a:t>
            </a:r>
            <a:r>
              <a:rPr lang="en-US" sz="1500" dirty="0" err="1"/>
              <a:t>dalim</a:t>
            </a:r>
            <a:r>
              <a:rPr lang="en-US" sz="1500" dirty="0"/>
              <a:t>! </a:t>
            </a:r>
            <a:r>
              <a:rPr lang="en-US" sz="1500" dirty="0" err="1"/>
              <a:t>Mendojmë</a:t>
            </a:r>
            <a:r>
              <a:rPr lang="en-US" sz="1500" dirty="0"/>
              <a:t> </a:t>
            </a:r>
            <a:r>
              <a:rPr lang="en-US" sz="1500" dirty="0" err="1"/>
              <a:t>që</a:t>
            </a:r>
            <a:r>
              <a:rPr lang="en-US" sz="1500" dirty="0"/>
              <a:t> </a:t>
            </a:r>
            <a:r>
              <a:rPr lang="en-US" sz="1500" dirty="0" err="1"/>
              <a:t>keni</a:t>
            </a:r>
            <a:r>
              <a:rPr lang="en-US" sz="1500" dirty="0"/>
              <a:t> </a:t>
            </a:r>
            <a:r>
              <a:rPr lang="en-US" sz="1500" dirty="0" err="1"/>
              <a:t>kaq</a:t>
            </a:r>
            <a:r>
              <a:rPr lang="en-US" sz="1500" dirty="0"/>
              <a:t> </a:t>
            </a:r>
            <a:r>
              <a:rPr lang="en-US" sz="1500" dirty="0" err="1"/>
              <a:t>shumë</a:t>
            </a:r>
            <a:r>
              <a:rPr lang="en-US" sz="1500" dirty="0"/>
              <a:t> </a:t>
            </a:r>
            <a:r>
              <a:rPr lang="en-US" sz="1500" dirty="0" err="1"/>
              <a:t>dilema</a:t>
            </a:r>
            <a:r>
              <a:rPr lang="en-US" sz="1500" dirty="0"/>
              <a:t> e </a:t>
            </a:r>
            <a:r>
              <a:rPr lang="en-US" sz="1500" dirty="0" err="1"/>
              <a:t>lloj</a:t>
            </a:r>
            <a:r>
              <a:rPr lang="en-US" sz="1500" dirty="0"/>
              <a:t> </a:t>
            </a:r>
            <a:r>
              <a:rPr lang="en-US" sz="1500" dirty="0" err="1"/>
              <a:t>lloj</a:t>
            </a:r>
            <a:r>
              <a:rPr lang="en-US" sz="1500" dirty="0"/>
              <a:t> </a:t>
            </a:r>
            <a:r>
              <a:rPr lang="en-US" sz="1500" dirty="0" err="1"/>
              <a:t>pyetjesh</a:t>
            </a:r>
            <a:r>
              <a:rPr lang="en-US" sz="1500" dirty="0"/>
              <a:t> </a:t>
            </a:r>
            <a:r>
              <a:rPr lang="en-US" sz="1500" dirty="0" err="1"/>
              <a:t>marrin</a:t>
            </a:r>
            <a:r>
              <a:rPr lang="en-US" sz="1500" dirty="0"/>
              <a:t> </a:t>
            </a:r>
            <a:r>
              <a:rPr lang="en-US" sz="1500" dirty="0" err="1"/>
              <a:t>formë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kokën</a:t>
            </a:r>
            <a:r>
              <a:rPr lang="en-US" sz="1500" dirty="0"/>
              <a:t> </a:t>
            </a:r>
            <a:r>
              <a:rPr lang="en-US" sz="1500" dirty="0" err="1"/>
              <a:t>tuaj</a:t>
            </a:r>
            <a:r>
              <a:rPr lang="en-US" sz="1500" dirty="0"/>
              <a:t>, </a:t>
            </a:r>
            <a:r>
              <a:rPr lang="en-US" sz="1500" dirty="0" err="1"/>
              <a:t>ndaj</a:t>
            </a:r>
            <a:r>
              <a:rPr lang="en-US" sz="1500" dirty="0"/>
              <a:t> po </a:t>
            </a:r>
            <a:r>
              <a:rPr lang="en-US" sz="1500" dirty="0" err="1"/>
              <a:t>nisim</a:t>
            </a:r>
            <a:r>
              <a:rPr lang="en-US" sz="1500" dirty="0"/>
              <a:t> me </a:t>
            </a:r>
            <a:r>
              <a:rPr lang="en-US" sz="1500" dirty="0" err="1"/>
              <a:t>një</a:t>
            </a:r>
            <a:r>
              <a:rPr lang="en-US" sz="1500" dirty="0"/>
              <a:t> </a:t>
            </a:r>
            <a:r>
              <a:rPr lang="en-US" sz="1500" dirty="0" err="1"/>
              <a:t>prezantim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punës</a:t>
            </a:r>
            <a:r>
              <a:rPr lang="en-US" sz="1500" dirty="0"/>
              <a:t> </a:t>
            </a:r>
            <a:r>
              <a:rPr lang="en-US" sz="1500" dirty="0" err="1"/>
              <a:t>sonë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përbashkët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vitin</a:t>
            </a:r>
            <a:r>
              <a:rPr lang="en-US" sz="1500" dirty="0"/>
              <a:t> n</a:t>
            </a:r>
            <a:r>
              <a:rPr lang="sq-AL" sz="1500" dirty="0"/>
              <a:t>ë</a:t>
            </a:r>
            <a:r>
              <a:rPr lang="en-US" sz="1500" dirty="0"/>
              <a:t> </a:t>
            </a:r>
            <a:r>
              <a:rPr lang="en-US" sz="1500" dirty="0" err="1"/>
              <a:t>vijim</a:t>
            </a:r>
            <a:r>
              <a:rPr lang="en-US" sz="1500" dirty="0"/>
              <a:t>, por jo </a:t>
            </a:r>
            <a:r>
              <a:rPr lang="en-US" sz="1500" dirty="0" err="1"/>
              <a:t>vetëm</a:t>
            </a:r>
            <a:r>
              <a:rPr lang="en-US" sz="1500" dirty="0"/>
              <a:t>…. </a:t>
            </a:r>
          </a:p>
          <a:p>
            <a:pPr algn="just"/>
            <a:endParaRPr lang="en-US" sz="1500" dirty="0"/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9FEC1956-14F1-4493-BA09-0F096808698E}"/>
              </a:ext>
            </a:extLst>
          </p:cNvPr>
          <p:cNvSpPr txBox="1"/>
          <p:nvPr/>
        </p:nvSpPr>
        <p:spPr>
          <a:xfrm>
            <a:off x="614224" y="1840175"/>
            <a:ext cx="280023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3200" dirty="0" err="1"/>
              <a:t>Një</a:t>
            </a:r>
            <a:r>
              <a:rPr lang="it-IT" sz="3200" dirty="0"/>
              <a:t> </a:t>
            </a:r>
            <a:r>
              <a:rPr lang="it-IT" sz="3200" dirty="0" err="1"/>
              <a:t>mirëseardhje</a:t>
            </a:r>
            <a:endParaRPr lang="it-IT" sz="3200" dirty="0"/>
          </a:p>
          <a:p>
            <a:r>
              <a:rPr lang="it-IT" sz="3200" dirty="0" err="1"/>
              <a:t>ndryshe</a:t>
            </a:r>
            <a:r>
              <a:rPr lang="it-IT" sz="3200" dirty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6012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91B28F63-CF00-448F-B141-FE33C33B18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2AE609E2-8522-44E4-9077-980E5BCF3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="" xmlns:a16="http://schemas.microsoft.com/office/drawing/2014/main" id="{4FA533C5-33E3-4611-AF9F-72811D8B2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0" name="Picture 39">
            <a:extLst>
              <a:ext uri="{FF2B5EF4-FFF2-40B4-BE49-F238E27FC236}">
                <a16:creationId xmlns="" xmlns:a16="http://schemas.microsoft.com/office/drawing/2014/main" id="{8949AD42-25FD-4C3D-9EEE-B7FEC58099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="" xmlns:a16="http://schemas.microsoft.com/office/drawing/2014/main" id="{6AC7D913-60B7-4603-881B-831DA5D3A9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87F0FDC4-AD8C-47D9-9131-623C98ADB0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23E8915-D2AA-4327-A45A-972C3CA957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="" xmlns:a16="http://schemas.microsoft.com/office/drawing/2014/main" id="{8302FC3C-9804-4950-B721-5FD704BA60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B9695BD-ECF6-49CA-8877-8C493193C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="" xmlns:a16="http://schemas.microsoft.com/office/drawing/2014/main" id="{3BC6EBB2-9BDC-4075-BA6B-43A9FBF9C8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54" name="Freeform 5">
            <a:extLst>
              <a:ext uri="{FF2B5EF4-FFF2-40B4-BE49-F238E27FC236}">
                <a16:creationId xmlns="" xmlns:a16="http://schemas.microsoft.com/office/drawing/2014/main" id="{F3798573-F27B-47EB-8EA4-7EE34954C2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787836EF-D0BD-44B5-A23D-622016EEFB1D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dirty="0" err="1"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Departamentin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Gjuhës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Gjermane</a:t>
            </a:r>
            <a:r>
              <a:rPr lang="en-US" dirty="0">
                <a:latin typeface="+mj-lt"/>
                <a:ea typeface="+mj-ea"/>
                <a:cs typeface="+mj-cs"/>
              </a:rPr>
              <a:t>, </a:t>
            </a:r>
            <a:r>
              <a:rPr lang="en-US" dirty="0" err="1">
                <a:latin typeface="+mj-lt"/>
                <a:ea typeface="+mj-ea"/>
                <a:cs typeface="+mj-cs"/>
              </a:rPr>
              <a:t>ofrohet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cikli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parë</a:t>
            </a:r>
            <a:r>
              <a:rPr lang="en-US" dirty="0">
                <a:latin typeface="+mj-lt"/>
                <a:ea typeface="+mj-ea"/>
                <a:cs typeface="+mj-cs"/>
              </a:rPr>
              <a:t> Bachelor( </a:t>
            </a:r>
            <a:r>
              <a:rPr lang="en-US" dirty="0" err="1">
                <a:latin typeface="+mj-lt"/>
                <a:ea typeface="+mj-ea"/>
                <a:cs typeface="+mj-cs"/>
              </a:rPr>
              <a:t>objekt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këtij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prezantimi</a:t>
            </a:r>
            <a:r>
              <a:rPr lang="en-US" dirty="0">
                <a:latin typeface="+mj-lt"/>
                <a:ea typeface="+mj-ea"/>
                <a:cs typeface="+mj-cs"/>
              </a:rPr>
              <a:t>)  </a:t>
            </a:r>
            <a:r>
              <a:rPr lang="en-US" dirty="0" err="1"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cilin</a:t>
            </a:r>
            <a:r>
              <a:rPr lang="en-US" dirty="0">
                <a:latin typeface="+mj-lt"/>
                <a:ea typeface="+mj-ea"/>
                <a:cs typeface="+mj-cs"/>
              </a:rPr>
              <a:t>, </a:t>
            </a:r>
            <a:r>
              <a:rPr lang="en-US" dirty="0" err="1">
                <a:latin typeface="+mj-lt"/>
                <a:ea typeface="+mj-ea"/>
                <a:cs typeface="+mj-cs"/>
              </a:rPr>
              <a:t>ju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studentë</a:t>
            </a:r>
            <a:r>
              <a:rPr lang="en-US" dirty="0">
                <a:latin typeface="+mj-lt"/>
                <a:ea typeface="+mj-ea"/>
                <a:cs typeface="+mj-cs"/>
              </a:rPr>
              <a:t>, </a:t>
            </a:r>
            <a:r>
              <a:rPr lang="en-US" dirty="0" err="1">
                <a:latin typeface="+mj-lt"/>
                <a:ea typeface="+mj-ea"/>
                <a:cs typeface="+mj-cs"/>
              </a:rPr>
              <a:t>keni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mundësi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ndiqni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programin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bërthamë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unifikuar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vitin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parë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vitin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dytë</a:t>
            </a:r>
            <a:r>
              <a:rPr lang="en-US" dirty="0">
                <a:latin typeface="+mj-lt"/>
                <a:ea typeface="+mj-ea"/>
                <a:cs typeface="+mj-cs"/>
              </a:rPr>
              <a:t>.  </a:t>
            </a: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dirty="0" err="1"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vitin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tretë</a:t>
            </a:r>
            <a:r>
              <a:rPr lang="en-US" dirty="0">
                <a:latin typeface="+mj-lt"/>
                <a:ea typeface="+mj-ea"/>
                <a:cs typeface="+mj-cs"/>
              </a:rPr>
              <a:t>, </a:t>
            </a:r>
            <a:r>
              <a:rPr lang="en-US" dirty="0" err="1">
                <a:latin typeface="+mj-lt"/>
                <a:ea typeface="+mj-ea"/>
                <a:cs typeface="+mj-cs"/>
              </a:rPr>
              <a:t>ju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keni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mundësi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për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zgjedhur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një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ndër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tre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drejtimet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mëposhtme</a:t>
            </a:r>
            <a:r>
              <a:rPr lang="en-US" dirty="0">
                <a:latin typeface="+mj-lt"/>
                <a:ea typeface="+mj-ea"/>
                <a:cs typeface="+mj-cs"/>
              </a:rPr>
              <a:t>: </a:t>
            </a: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dirty="0" err="1">
                <a:latin typeface="+mj-lt"/>
                <a:ea typeface="+mj-ea"/>
                <a:cs typeface="+mj-cs"/>
              </a:rPr>
              <a:t>Gjuhë</a:t>
            </a:r>
            <a:r>
              <a:rPr lang="en-US" dirty="0">
                <a:latin typeface="+mj-lt"/>
                <a:ea typeface="+mj-ea"/>
                <a:cs typeface="+mj-cs"/>
              </a:rPr>
              <a:t>, </a:t>
            </a:r>
            <a:r>
              <a:rPr lang="en-US" dirty="0" err="1">
                <a:latin typeface="+mj-lt"/>
                <a:ea typeface="+mj-ea"/>
                <a:cs typeface="+mj-cs"/>
              </a:rPr>
              <a:t>Letërsi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Qytetërim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Gjermanishtfolës</a:t>
            </a: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dirty="0" err="1"/>
              <a:t>Gjuhë</a:t>
            </a:r>
            <a:r>
              <a:rPr lang="en-US" dirty="0"/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Komunikim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dirty="0" err="1">
                <a:latin typeface="+mj-lt"/>
                <a:ea typeface="+mj-ea"/>
                <a:cs typeface="+mj-cs"/>
              </a:rPr>
              <a:t>P</a:t>
            </a:r>
            <a:r>
              <a:rPr lang="en-US" dirty="0" err="1"/>
              <a:t>ërkthim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Interpretim</a:t>
            </a:r>
            <a:r>
              <a:rPr lang="en-US" dirty="0"/>
              <a:t> </a:t>
            </a: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dirty="0" err="1">
                <a:latin typeface="+mj-lt"/>
                <a:ea typeface="+mj-ea"/>
                <a:cs typeface="+mj-cs"/>
              </a:rPr>
              <a:t>Vendimi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për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ndarjen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drejtimit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merret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</a:t>
            </a:r>
            <a:r>
              <a:rPr lang="en-US" dirty="0" err="1"/>
              <a:t>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fillim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vitit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tretë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dhe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nuk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është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detyrues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për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vijimin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studimeve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të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mëtejshme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në</a:t>
            </a:r>
            <a:r>
              <a:rPr lang="en-US" dirty="0"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latin typeface="+mj-lt"/>
                <a:ea typeface="+mj-ea"/>
                <a:cs typeface="+mj-cs"/>
              </a:rPr>
              <a:t>ciklin</a:t>
            </a:r>
            <a:r>
              <a:rPr lang="en-US" dirty="0">
                <a:latin typeface="+mj-lt"/>
                <a:ea typeface="+mj-ea"/>
                <a:cs typeface="+mj-cs"/>
              </a:rPr>
              <a:t> e </a:t>
            </a:r>
            <a:r>
              <a:rPr lang="en-US" dirty="0" err="1">
                <a:latin typeface="+mj-lt"/>
                <a:ea typeface="+mj-ea"/>
                <a:cs typeface="+mj-cs"/>
              </a:rPr>
              <a:t>dytë</a:t>
            </a:r>
            <a:r>
              <a:rPr lang="en-US" dirty="0">
                <a:latin typeface="+mj-lt"/>
                <a:ea typeface="+mj-ea"/>
                <a:cs typeface="+mj-cs"/>
              </a:rPr>
              <a:t>, Master. </a:t>
            </a: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8282743E-C239-46CD-A1CD-3498DD2951D3}"/>
              </a:ext>
            </a:extLst>
          </p:cNvPr>
          <p:cNvSpPr txBox="1"/>
          <p:nvPr/>
        </p:nvSpPr>
        <p:spPr>
          <a:xfrm>
            <a:off x="806195" y="804672"/>
            <a:ext cx="3845047" cy="5248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endParaRPr lang="en-US" sz="40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6A5A29B9-DC8C-451F-9B0E-60BBAE112C2E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3CDD91F3-5FDB-40E1-9C86-6A982F61ED07}"/>
              </a:ext>
            </a:extLst>
          </p:cNvPr>
          <p:cNvSpPr txBox="1"/>
          <p:nvPr/>
        </p:nvSpPr>
        <p:spPr>
          <a:xfrm>
            <a:off x="1396333" y="2890760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e </a:t>
            </a:r>
            <a:r>
              <a:rPr lang="en-US" dirty="0" err="1"/>
              <a:t>studimit</a:t>
            </a:r>
            <a:r>
              <a:rPr lang="en-US" dirty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228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91B28F63-CF00-448F-B141-FE33C33B18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2AE609E2-8522-44E4-9077-980E5BCF3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="" xmlns:a16="http://schemas.microsoft.com/office/drawing/2014/main" id="{4FA533C5-33E3-4611-AF9F-72811D8B2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0" name="Picture 39">
            <a:extLst>
              <a:ext uri="{FF2B5EF4-FFF2-40B4-BE49-F238E27FC236}">
                <a16:creationId xmlns="" xmlns:a16="http://schemas.microsoft.com/office/drawing/2014/main" id="{8949AD42-25FD-4C3D-9EEE-B7FEC58099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="" xmlns:a16="http://schemas.microsoft.com/office/drawing/2014/main" id="{6AC7D913-60B7-4603-881B-831DA5D3A9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87F0FDC4-AD8C-47D9-9131-623C98ADB0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23E8915-D2AA-4327-A45A-972C3CA957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="" xmlns:a16="http://schemas.microsoft.com/office/drawing/2014/main" id="{8302FC3C-9804-4950-B721-5FD704BA60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B9695BD-ECF6-49CA-8877-8C493193C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="" xmlns:a16="http://schemas.microsoft.com/office/drawing/2014/main" id="{3BC6EBB2-9BDC-4075-BA6B-43A9FBF9C8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54" name="Freeform 5">
            <a:extLst>
              <a:ext uri="{FF2B5EF4-FFF2-40B4-BE49-F238E27FC236}">
                <a16:creationId xmlns="" xmlns:a16="http://schemas.microsoft.com/office/drawing/2014/main" id="{F3798573-F27B-47EB-8EA4-7EE34954C2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787836EF-D0BD-44B5-A23D-622016EEFB1D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6A5A29B9-DC8C-451F-9B0E-60BBAE112C2E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3CDD91F3-5FDB-40E1-9C86-6A982F61ED07}"/>
              </a:ext>
            </a:extLst>
          </p:cNvPr>
          <p:cNvSpPr txBox="1"/>
          <p:nvPr/>
        </p:nvSpPr>
        <p:spPr>
          <a:xfrm>
            <a:off x="589296" y="2889597"/>
            <a:ext cx="254084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Struktura</a:t>
            </a:r>
            <a:r>
              <a:rPr lang="sq-AL" dirty="0"/>
              <a:t> e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Vitit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Parë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Cikli</a:t>
            </a:r>
            <a:r>
              <a:rPr lang="en-US" dirty="0"/>
              <a:t> Bachelor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9607F1BE-A629-4488-B3C3-3D2D3ECEEF8A}"/>
              </a:ext>
            </a:extLst>
          </p:cNvPr>
          <p:cNvSpPr txBox="1"/>
          <p:nvPr/>
        </p:nvSpPr>
        <p:spPr>
          <a:xfrm>
            <a:off x="5256575" y="930602"/>
            <a:ext cx="5698856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500" dirty="0"/>
          </a:p>
          <a:p>
            <a:r>
              <a:rPr lang="en-US" sz="1500" b="1" dirty="0" err="1"/>
              <a:t>Semestri</a:t>
            </a:r>
            <a:r>
              <a:rPr lang="en-US" sz="1500" b="1" dirty="0"/>
              <a:t> I </a:t>
            </a:r>
          </a:p>
          <a:p>
            <a:endParaRPr lang="en-US" sz="1500" dirty="0"/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/>
              <a:t>Këtë</a:t>
            </a:r>
            <a:r>
              <a:rPr lang="en-US" sz="1500" dirty="0"/>
              <a:t> </a:t>
            </a:r>
            <a:r>
              <a:rPr lang="en-US" sz="1500" dirty="0" err="1"/>
              <a:t>semestër</a:t>
            </a:r>
            <a:r>
              <a:rPr lang="en-US" sz="1500" dirty="0"/>
              <a:t> </a:t>
            </a:r>
            <a:r>
              <a:rPr lang="en-US" sz="1500" dirty="0" err="1"/>
              <a:t>klasat</a:t>
            </a:r>
            <a:r>
              <a:rPr lang="en-US" sz="1500" dirty="0"/>
              <a:t> do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jenë</a:t>
            </a:r>
            <a:r>
              <a:rPr lang="en-US" sz="1500" dirty="0"/>
              <a:t> </a:t>
            </a:r>
            <a:r>
              <a:rPr lang="en-US" sz="1500" dirty="0" err="1"/>
              <a:t>virtuale</a:t>
            </a:r>
            <a:r>
              <a:rPr lang="en-US" sz="1500" dirty="0"/>
              <a:t> </a:t>
            </a:r>
            <a:r>
              <a:rPr lang="en-US" sz="1500" dirty="0" err="1"/>
              <a:t>dhe</a:t>
            </a:r>
            <a:r>
              <a:rPr lang="en-US" sz="1500" dirty="0"/>
              <a:t> ne do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punojmë</a:t>
            </a:r>
            <a:r>
              <a:rPr lang="en-US" sz="1500" dirty="0"/>
              <a:t> </a:t>
            </a:r>
            <a:r>
              <a:rPr lang="en-US" sz="1500" dirty="0" err="1"/>
              <a:t>bashkarisht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platformën</a:t>
            </a:r>
            <a:r>
              <a:rPr lang="en-US" sz="1500" dirty="0"/>
              <a:t>  </a:t>
            </a:r>
          </a:p>
          <a:p>
            <a:r>
              <a:rPr lang="en-US" sz="1500" dirty="0"/>
              <a:t>     MICROSOFT TEAMS</a:t>
            </a:r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/>
              <a:t>Gjatë</a:t>
            </a:r>
            <a:r>
              <a:rPr lang="en-US" sz="1500" dirty="0"/>
              <a:t> </a:t>
            </a:r>
            <a:r>
              <a:rPr lang="en-US" sz="1500" dirty="0" err="1"/>
              <a:t>semestrit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parë</a:t>
            </a:r>
            <a:r>
              <a:rPr lang="en-US" sz="1500" dirty="0"/>
              <a:t>,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cilin</a:t>
            </a:r>
            <a:r>
              <a:rPr lang="en-US" sz="1500" dirty="0"/>
              <a:t> po </a:t>
            </a:r>
            <a:r>
              <a:rPr lang="en-US" sz="1500" dirty="0" err="1"/>
              <a:t>fillojmë</a:t>
            </a:r>
            <a:r>
              <a:rPr lang="en-US" sz="1500" dirty="0"/>
              <a:t>, </a:t>
            </a:r>
            <a:r>
              <a:rPr lang="en-US" sz="1500" dirty="0" err="1"/>
              <a:t>ju</a:t>
            </a:r>
            <a:r>
              <a:rPr lang="en-US" sz="1500" dirty="0"/>
              <a:t> do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keni</a:t>
            </a:r>
            <a:r>
              <a:rPr lang="en-US" sz="1500" dirty="0"/>
              <a:t> </a:t>
            </a:r>
            <a:r>
              <a:rPr lang="en-US" sz="1500" dirty="0" err="1"/>
              <a:t>mundësi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thelloni</a:t>
            </a:r>
            <a:r>
              <a:rPr lang="en-US" sz="1500" dirty="0"/>
              <a:t> </a:t>
            </a:r>
            <a:r>
              <a:rPr lang="en-US" sz="1500" dirty="0" err="1"/>
              <a:t>njohuritë</a:t>
            </a:r>
            <a:r>
              <a:rPr lang="en-US" sz="1500" dirty="0"/>
              <a:t> e </a:t>
            </a:r>
            <a:r>
              <a:rPr lang="en-US" sz="1500" dirty="0" err="1"/>
              <a:t>gjuhës</a:t>
            </a:r>
            <a:r>
              <a:rPr lang="en-US" sz="1500" dirty="0"/>
              <a:t> </a:t>
            </a:r>
            <a:r>
              <a:rPr lang="en-US" sz="1500" dirty="0" err="1"/>
              <a:t>gjermanë</a:t>
            </a:r>
            <a:r>
              <a:rPr lang="en-US" sz="1500" dirty="0"/>
              <a:t> ( </a:t>
            </a:r>
            <a:r>
              <a:rPr lang="en-US" sz="1500" dirty="0" err="1"/>
              <a:t>për</a:t>
            </a:r>
            <a:r>
              <a:rPr lang="en-US" sz="1500" dirty="0"/>
              <a:t> </a:t>
            </a:r>
            <a:r>
              <a:rPr lang="en-US" sz="1500" dirty="0" err="1"/>
              <a:t>studentët</a:t>
            </a:r>
            <a:r>
              <a:rPr lang="en-US" sz="1500" dirty="0"/>
              <a:t> me </a:t>
            </a:r>
            <a:r>
              <a:rPr lang="en-US" sz="1500" dirty="0" err="1"/>
              <a:t>njohuri</a:t>
            </a:r>
            <a:r>
              <a:rPr lang="en-US" sz="1500" dirty="0"/>
              <a:t> </a:t>
            </a:r>
            <a:r>
              <a:rPr lang="en-US" sz="1500" dirty="0" err="1"/>
              <a:t>paraprake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përcaktuara</a:t>
            </a:r>
            <a:r>
              <a:rPr lang="en-US" sz="1500" dirty="0"/>
              <a:t>) </a:t>
            </a:r>
            <a:r>
              <a:rPr lang="en-US" sz="1500" dirty="0" err="1"/>
              <a:t>ose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filloni</a:t>
            </a:r>
            <a:r>
              <a:rPr lang="en-US" sz="1500" dirty="0"/>
              <a:t> </a:t>
            </a:r>
            <a:r>
              <a:rPr lang="en-US" sz="1500" dirty="0" err="1"/>
              <a:t>të</a:t>
            </a:r>
            <a:r>
              <a:rPr lang="en-US" sz="1500" dirty="0"/>
              <a:t> </a:t>
            </a:r>
            <a:r>
              <a:rPr lang="en-US" sz="1500" dirty="0" err="1"/>
              <a:t>mësoni</a:t>
            </a:r>
            <a:r>
              <a:rPr lang="en-US" sz="1500" dirty="0"/>
              <a:t> </a:t>
            </a:r>
            <a:r>
              <a:rPr lang="en-US" sz="1500" dirty="0" err="1"/>
              <a:t>në</a:t>
            </a:r>
            <a:r>
              <a:rPr lang="en-US" sz="1500" dirty="0"/>
              <a:t> </a:t>
            </a:r>
            <a:r>
              <a:rPr lang="en-US" sz="1500" dirty="0" err="1"/>
              <a:t>mënyrë</a:t>
            </a:r>
            <a:r>
              <a:rPr lang="en-US" sz="1500" dirty="0"/>
              <a:t> intensive </a:t>
            </a:r>
            <a:r>
              <a:rPr lang="en-US" sz="1500" dirty="0" err="1"/>
              <a:t>atë</a:t>
            </a:r>
            <a:r>
              <a:rPr lang="en-US" sz="1500" dirty="0"/>
              <a:t> </a:t>
            </a:r>
            <a:r>
              <a:rPr lang="en-US" sz="1500" dirty="0" err="1"/>
              <a:t>përmes</a:t>
            </a:r>
            <a:r>
              <a:rPr lang="en-US" sz="1500" dirty="0"/>
              <a:t> </a:t>
            </a:r>
            <a:r>
              <a:rPr lang="en-US" sz="1500" dirty="0" err="1"/>
              <a:t>lëndëve</a:t>
            </a:r>
            <a:r>
              <a:rPr lang="en-US" sz="1500" dirty="0"/>
              <a:t> </a:t>
            </a:r>
            <a:r>
              <a:rPr lang="en-US" sz="1500" dirty="0" err="1"/>
              <a:t>praktike</a:t>
            </a:r>
            <a:r>
              <a:rPr lang="en-US" sz="1500" dirty="0"/>
              <a:t> </a:t>
            </a:r>
            <a:r>
              <a:rPr lang="en-US" sz="1500" dirty="0" err="1"/>
              <a:t>si</a:t>
            </a:r>
            <a:r>
              <a:rPr lang="en-US" sz="15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r>
              <a:rPr lang="en-US" sz="1500" dirty="0"/>
              <a:t>       </a:t>
            </a:r>
            <a:r>
              <a:rPr lang="en-US" sz="1500" dirty="0" err="1"/>
              <a:t>Gjuhë</a:t>
            </a:r>
            <a:r>
              <a:rPr lang="en-US" sz="1500" dirty="0"/>
              <a:t> </a:t>
            </a:r>
            <a:r>
              <a:rPr lang="en-US" sz="1500" dirty="0" err="1"/>
              <a:t>praktike</a:t>
            </a:r>
            <a:r>
              <a:rPr lang="en-US" sz="1500" dirty="0"/>
              <a:t> 			(8 </a:t>
            </a:r>
            <a:r>
              <a:rPr lang="en-US" sz="1500" dirty="0" err="1"/>
              <a:t>kredite</a:t>
            </a:r>
            <a:r>
              <a:rPr lang="en-US" sz="1500" dirty="0"/>
              <a:t> – 80 </a:t>
            </a:r>
            <a:r>
              <a:rPr lang="en-US" sz="1500" dirty="0" err="1"/>
              <a:t>orë</a:t>
            </a:r>
            <a:r>
              <a:rPr lang="en-US" sz="1500" dirty="0"/>
              <a:t>) </a:t>
            </a:r>
          </a:p>
          <a:p>
            <a:r>
              <a:rPr lang="en-US" sz="1500" dirty="0"/>
              <a:t>       </a:t>
            </a:r>
            <a:r>
              <a:rPr lang="en-US" sz="1500" dirty="0" err="1"/>
              <a:t>Tipologji</a:t>
            </a:r>
            <a:r>
              <a:rPr lang="en-US" sz="1500" dirty="0"/>
              <a:t> </a:t>
            </a:r>
            <a:r>
              <a:rPr lang="en-US" sz="1500" dirty="0" err="1"/>
              <a:t>teksti</a:t>
            </a:r>
            <a:r>
              <a:rPr lang="en-US" sz="1500" dirty="0"/>
              <a:t>  			(4 </a:t>
            </a:r>
            <a:r>
              <a:rPr lang="en-US" sz="1500" dirty="0" err="1"/>
              <a:t>kredite</a:t>
            </a:r>
            <a:r>
              <a:rPr lang="en-US" sz="1500" dirty="0"/>
              <a:t>-   40 </a:t>
            </a:r>
            <a:r>
              <a:rPr lang="en-US" sz="1500" dirty="0" err="1"/>
              <a:t>orë</a:t>
            </a:r>
            <a:r>
              <a:rPr lang="en-US" sz="1500" dirty="0"/>
              <a:t>)</a:t>
            </a:r>
          </a:p>
          <a:p>
            <a:r>
              <a:rPr lang="en-US" sz="1500" dirty="0"/>
              <a:t>       </a:t>
            </a:r>
            <a:r>
              <a:rPr lang="en-US" sz="1500" dirty="0" err="1"/>
              <a:t>Lëndë</a:t>
            </a:r>
            <a:r>
              <a:rPr lang="en-US" sz="1500" dirty="0"/>
              <a:t> me 	</a:t>
            </a:r>
            <a:r>
              <a:rPr lang="en-US" sz="1500" dirty="0" err="1" smtClean="0"/>
              <a:t>zgjedhje</a:t>
            </a:r>
            <a:r>
              <a:rPr lang="en-US" sz="1500" dirty="0"/>
              <a:t>	</a:t>
            </a:r>
            <a:r>
              <a:rPr lang="en-US" sz="1500"/>
              <a:t>	</a:t>
            </a:r>
            <a:r>
              <a:rPr lang="en-US" sz="1500" smtClean="0"/>
              <a:t>( </a:t>
            </a:r>
            <a:r>
              <a:rPr lang="en-US" sz="1500" dirty="0"/>
              <a:t>4 </a:t>
            </a:r>
            <a:r>
              <a:rPr lang="en-US" sz="1500" dirty="0" err="1"/>
              <a:t>kredite</a:t>
            </a:r>
            <a:r>
              <a:rPr lang="en-US" sz="1500" dirty="0"/>
              <a:t>- 40 </a:t>
            </a:r>
            <a:r>
              <a:rPr lang="en-US" sz="1500" dirty="0" err="1"/>
              <a:t>orë</a:t>
            </a:r>
            <a:r>
              <a:rPr lang="en-US" sz="1500" dirty="0"/>
              <a:t> )</a:t>
            </a:r>
          </a:p>
          <a:p>
            <a:r>
              <a:rPr lang="en-US" sz="1500" dirty="0"/>
              <a:t>       </a:t>
            </a:r>
          </a:p>
          <a:p>
            <a:r>
              <a:rPr lang="en-US" sz="1500" dirty="0"/>
              <a:t>       </a:t>
            </a:r>
            <a:r>
              <a:rPr lang="en-US" sz="1600" dirty="0" err="1"/>
              <a:t>Lëndë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tjera</a:t>
            </a:r>
            <a:r>
              <a:rPr lang="en-US" sz="1600" dirty="0"/>
              <a:t>: </a:t>
            </a:r>
          </a:p>
          <a:p>
            <a:r>
              <a:rPr lang="en-US" sz="1600" dirty="0"/>
              <a:t>       </a:t>
            </a:r>
            <a:r>
              <a:rPr lang="en-US" sz="1600" dirty="0" err="1"/>
              <a:t>Gramatikë</a:t>
            </a:r>
            <a:r>
              <a:rPr lang="en-US" sz="1600" dirty="0"/>
              <a:t> e </a:t>
            </a:r>
            <a:r>
              <a:rPr lang="en-US" sz="1600" dirty="0" err="1"/>
              <a:t>gjuhës</a:t>
            </a:r>
            <a:r>
              <a:rPr lang="en-US" sz="1600" dirty="0"/>
              <a:t> A	(8 </a:t>
            </a:r>
            <a:r>
              <a:rPr lang="en-US" sz="1600" dirty="0" err="1"/>
              <a:t>kredite</a:t>
            </a:r>
            <a:r>
              <a:rPr lang="en-US" sz="1600" dirty="0"/>
              <a:t>- 80 </a:t>
            </a:r>
            <a:r>
              <a:rPr lang="en-US" sz="1600" dirty="0" err="1"/>
              <a:t>orë</a:t>
            </a:r>
            <a:r>
              <a:rPr lang="en-US" sz="1600" dirty="0"/>
              <a:t>)</a:t>
            </a:r>
          </a:p>
          <a:p>
            <a:r>
              <a:rPr lang="en-US" sz="1600" dirty="0"/>
              <a:t>       </a:t>
            </a:r>
            <a:r>
              <a:rPr lang="en-US" sz="1600" dirty="0" err="1"/>
              <a:t>Gjuhë</a:t>
            </a:r>
            <a:r>
              <a:rPr lang="en-US" sz="1600" dirty="0"/>
              <a:t> C 				(4 </a:t>
            </a:r>
            <a:r>
              <a:rPr lang="en-US" sz="1600" dirty="0" err="1"/>
              <a:t>kredite</a:t>
            </a:r>
            <a:r>
              <a:rPr lang="en-US" sz="1600" dirty="0"/>
              <a:t>- 40 </a:t>
            </a:r>
            <a:r>
              <a:rPr lang="en-US" sz="1600" dirty="0" err="1"/>
              <a:t>orë</a:t>
            </a:r>
            <a:r>
              <a:rPr lang="en-US" sz="1600" dirty="0"/>
              <a:t> )</a:t>
            </a:r>
          </a:p>
          <a:p>
            <a:endParaRPr lang="en-US" sz="16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957574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D5CA5E01-BB07-654F-86A5-B7174262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677626"/>
          </a:xfrm>
        </p:spPr>
        <p:txBody>
          <a:bodyPr/>
          <a:lstStyle/>
          <a:p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Metoda</a:t>
            </a:r>
            <a:r>
              <a:rPr lang="en-US" sz="1800" dirty="0"/>
              <a:t> </a:t>
            </a:r>
            <a:r>
              <a:rPr lang="en-US" sz="1800" dirty="0" err="1"/>
              <a:t>përcaktohet</a:t>
            </a:r>
            <a:r>
              <a:rPr lang="en-US" sz="1800" dirty="0"/>
              <a:t> </a:t>
            </a:r>
            <a:r>
              <a:rPr lang="en-US" sz="1800" dirty="0" err="1"/>
              <a:t>sipas</a:t>
            </a:r>
            <a:r>
              <a:rPr lang="en-US" sz="1800" dirty="0"/>
              <a:t> </a:t>
            </a:r>
            <a:r>
              <a:rPr lang="en-US" sz="1800" dirty="0" err="1"/>
              <a:t>nivelit</a:t>
            </a:r>
            <a:r>
              <a:rPr lang="en-US" sz="1800" dirty="0"/>
              <a:t> </a:t>
            </a:r>
            <a:r>
              <a:rPr lang="en-US" sz="1800" dirty="0" err="1"/>
              <a:t>përkatës</a:t>
            </a:r>
            <a:r>
              <a:rPr lang="en-US" sz="1800" dirty="0"/>
              <a:t>: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dirty="0" err="1"/>
              <a:t>Për</a:t>
            </a:r>
            <a:r>
              <a:rPr lang="sq-AL" sz="1800" dirty="0"/>
              <a:t> studentët me njohuri të gjuhës gjermane</a:t>
            </a:r>
            <a:r>
              <a:rPr lang="en-US" sz="1800" dirty="0"/>
              <a:t>, </a:t>
            </a:r>
            <a:r>
              <a:rPr lang="en-US" sz="1800" dirty="0" err="1"/>
              <a:t>vendoset</a:t>
            </a:r>
            <a:r>
              <a:rPr lang="en-US" sz="1800" dirty="0"/>
              <a:t> </a:t>
            </a:r>
            <a:r>
              <a:rPr lang="en-US" sz="1800" dirty="0" err="1"/>
              <a:t>një</a:t>
            </a:r>
            <a:r>
              <a:rPr lang="en-US" sz="1800" dirty="0"/>
              <a:t> </a:t>
            </a:r>
            <a:r>
              <a:rPr lang="en-US" sz="1800" dirty="0" err="1"/>
              <a:t>metodë</a:t>
            </a:r>
            <a:r>
              <a:rPr lang="en-US" sz="1800" dirty="0"/>
              <a:t>, e </a:t>
            </a:r>
            <a:r>
              <a:rPr lang="en-US" sz="1800" dirty="0" err="1"/>
              <a:t>cila</a:t>
            </a:r>
            <a:r>
              <a:rPr lang="en-US" sz="1800" dirty="0"/>
              <a:t> </a:t>
            </a:r>
            <a:r>
              <a:rPr lang="en-US" sz="1800" dirty="0" err="1"/>
              <a:t>përkon</a:t>
            </a:r>
            <a:r>
              <a:rPr lang="en-US" sz="1800" dirty="0"/>
              <a:t> me </a:t>
            </a:r>
            <a:r>
              <a:rPr lang="en-US" sz="1800" dirty="0" err="1"/>
              <a:t>nivelin</a:t>
            </a:r>
            <a:r>
              <a:rPr lang="en-US" sz="1800" dirty="0"/>
              <a:t> </a:t>
            </a:r>
            <a:r>
              <a:rPr lang="en-US" sz="1800" dirty="0" err="1"/>
              <a:t>mesatar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grupit</a:t>
            </a:r>
            <a:r>
              <a:rPr lang="en-US" sz="1800" dirty="0"/>
              <a:t>.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-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sq-AL" sz="1800" dirty="0"/>
              <a:t>studentët pa njohuri </a:t>
            </a:r>
            <a:r>
              <a:rPr lang="de-DE" sz="1800" dirty="0"/>
              <a:t>paraprake të </a:t>
            </a:r>
            <a:r>
              <a:rPr lang="sq-AL" sz="1800" dirty="0"/>
              <a:t>gjuh</a:t>
            </a:r>
            <a:r>
              <a:rPr lang="de-DE" sz="1800" dirty="0"/>
              <a:t>ës gjermane</a:t>
            </a:r>
            <a:r>
              <a:rPr lang="en-US" sz="1800" dirty="0"/>
              <a:t>, </a:t>
            </a:r>
            <a:r>
              <a:rPr lang="en-US" sz="1800" dirty="0" err="1"/>
              <a:t>metoda</a:t>
            </a:r>
            <a:r>
              <a:rPr lang="en-US" sz="1800" dirty="0"/>
              <a:t> e </a:t>
            </a:r>
            <a:r>
              <a:rPr lang="en-US" sz="1800" dirty="0" err="1"/>
              <a:t>cila</a:t>
            </a:r>
            <a:r>
              <a:rPr lang="en-US" sz="1800" dirty="0"/>
              <a:t> do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përdoret</a:t>
            </a:r>
            <a:r>
              <a:rPr lang="en-US" sz="1800" dirty="0"/>
              <a:t> </a:t>
            </a:r>
            <a:r>
              <a:rPr lang="en-US" sz="1800" dirty="0" err="1"/>
              <a:t>është</a:t>
            </a:r>
            <a:r>
              <a:rPr lang="en-US" sz="1800" dirty="0"/>
              <a:t>: 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2000" b="1" dirty="0" err="1"/>
              <a:t>Schritte</a:t>
            </a:r>
            <a:r>
              <a:rPr lang="en-US" sz="2000" b="1" dirty="0"/>
              <a:t> International NEU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x-none" sz="1800" dirty="0"/>
          </a:p>
        </p:txBody>
      </p:sp>
    </p:spTree>
    <p:extLst>
      <p:ext uri="{BB962C8B-B14F-4D97-AF65-F5344CB8AC3E}">
        <p14:creationId xmlns:p14="http://schemas.microsoft.com/office/powerpoint/2010/main" xmlns="" val="377167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91B28F63-CF00-448F-B141-FE33C33B18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2AE609E2-8522-44E4-9077-980E5BCF3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="" xmlns:a16="http://schemas.microsoft.com/office/drawing/2014/main" id="{4FA533C5-33E3-4611-AF9F-72811D8B2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0" name="Picture 39">
            <a:extLst>
              <a:ext uri="{FF2B5EF4-FFF2-40B4-BE49-F238E27FC236}">
                <a16:creationId xmlns="" xmlns:a16="http://schemas.microsoft.com/office/drawing/2014/main" id="{8949AD42-25FD-4C3D-9EEE-B7FEC58099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="" xmlns:a16="http://schemas.microsoft.com/office/drawing/2014/main" id="{6AC7D913-60B7-4603-881B-831DA5D3A9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87F0FDC4-AD8C-47D9-9131-623C98ADB0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23E8915-D2AA-4327-A45A-972C3CA957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="" xmlns:a16="http://schemas.microsoft.com/office/drawing/2014/main" id="{8302FC3C-9804-4950-B721-5FD704BA60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6B9695BD-ECF6-49CA-8877-8C493193C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="" xmlns:a16="http://schemas.microsoft.com/office/drawing/2014/main" id="{3BC6EBB2-9BDC-4075-BA6B-43A9FBF9C8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54" name="Freeform 5">
            <a:extLst>
              <a:ext uri="{FF2B5EF4-FFF2-40B4-BE49-F238E27FC236}">
                <a16:creationId xmlns="" xmlns:a16="http://schemas.microsoft.com/office/drawing/2014/main" id="{F3798573-F27B-47EB-8EA4-7EE34954C2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787836EF-D0BD-44B5-A23D-622016EEFB1D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6A5A29B9-DC8C-451F-9B0E-60BBAE112C2E}"/>
              </a:ext>
            </a:extLst>
          </p:cNvPr>
          <p:cNvSpPr txBox="1"/>
          <p:nvPr/>
        </p:nvSpPr>
        <p:spPr>
          <a:xfrm>
            <a:off x="4975861" y="804671"/>
            <a:ext cx="6399930" cy="5248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3CDD91F3-5FDB-40E1-9C86-6A982F61ED07}"/>
              </a:ext>
            </a:extLst>
          </p:cNvPr>
          <p:cNvSpPr txBox="1"/>
          <p:nvPr/>
        </p:nvSpPr>
        <p:spPr>
          <a:xfrm>
            <a:off x="589296" y="2889597"/>
            <a:ext cx="254084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Struktura</a:t>
            </a:r>
            <a:r>
              <a:rPr lang="sq-AL" dirty="0"/>
              <a:t> e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Vitit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Parë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Cikli</a:t>
            </a:r>
            <a:r>
              <a:rPr lang="en-US" dirty="0"/>
              <a:t> Bachelor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9607F1BE-A629-4488-B3C3-3D2D3ECEEF8A}"/>
              </a:ext>
            </a:extLst>
          </p:cNvPr>
          <p:cNvSpPr txBox="1"/>
          <p:nvPr/>
        </p:nvSpPr>
        <p:spPr>
          <a:xfrm>
            <a:off x="4696380" y="804671"/>
            <a:ext cx="6304184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/>
              <a:t>Semestri</a:t>
            </a:r>
            <a:r>
              <a:rPr lang="en-US" sz="1600" b="1" dirty="0"/>
              <a:t> II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Gjatë</a:t>
            </a:r>
            <a:r>
              <a:rPr lang="en-US" sz="1600" dirty="0"/>
              <a:t> </a:t>
            </a:r>
            <a:r>
              <a:rPr lang="en-US" sz="1600" dirty="0" err="1"/>
              <a:t>semestrit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dytë</a:t>
            </a:r>
            <a:r>
              <a:rPr lang="en-US" sz="1600" dirty="0"/>
              <a:t>, </a:t>
            </a:r>
            <a:r>
              <a:rPr lang="en-US" sz="1600" dirty="0" err="1"/>
              <a:t>ju</a:t>
            </a:r>
            <a:r>
              <a:rPr lang="en-US" sz="1600" dirty="0"/>
              <a:t> do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keni</a:t>
            </a:r>
            <a:r>
              <a:rPr lang="en-US" sz="1600" dirty="0"/>
              <a:t> </a:t>
            </a:r>
            <a:r>
              <a:rPr lang="en-US" sz="1600" dirty="0" err="1"/>
              <a:t>mundësi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thelloni</a:t>
            </a:r>
            <a:r>
              <a:rPr lang="en-US" sz="1600" dirty="0"/>
              <a:t> </a:t>
            </a:r>
            <a:r>
              <a:rPr lang="en-US" sz="1600" dirty="0" err="1"/>
              <a:t>njohuritë</a:t>
            </a:r>
            <a:r>
              <a:rPr lang="en-US" sz="1600" dirty="0"/>
              <a:t> e </a:t>
            </a:r>
            <a:r>
              <a:rPr lang="en-US" sz="1600" dirty="0" err="1"/>
              <a:t>gjuhës</a:t>
            </a:r>
            <a:r>
              <a:rPr lang="en-US" sz="1600" dirty="0"/>
              <a:t> </a:t>
            </a:r>
            <a:r>
              <a:rPr lang="en-US" sz="1600" dirty="0" err="1"/>
              <a:t>gjermanë</a:t>
            </a:r>
            <a:r>
              <a:rPr lang="en-US" sz="1600" dirty="0"/>
              <a:t> </a:t>
            </a:r>
            <a:r>
              <a:rPr lang="en-US" sz="1600" dirty="0" err="1"/>
              <a:t>përmes</a:t>
            </a:r>
            <a:r>
              <a:rPr lang="en-US" sz="1600" dirty="0"/>
              <a:t> </a:t>
            </a:r>
            <a:r>
              <a:rPr lang="en-US" sz="1600" dirty="0" err="1"/>
              <a:t>lëndëve</a:t>
            </a:r>
            <a:r>
              <a:rPr lang="en-US" sz="1600" dirty="0"/>
              <a:t> </a:t>
            </a:r>
            <a:r>
              <a:rPr lang="en-US" sz="1600" dirty="0" err="1"/>
              <a:t>praktike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:</a:t>
            </a:r>
          </a:p>
          <a:p>
            <a:pPr algn="just"/>
            <a:r>
              <a:rPr lang="en-US" sz="1600" dirty="0"/>
              <a:t>      </a:t>
            </a:r>
          </a:p>
          <a:p>
            <a:pPr algn="just"/>
            <a:r>
              <a:rPr lang="en-US" sz="1600" dirty="0"/>
              <a:t> </a:t>
            </a:r>
            <a:r>
              <a:rPr lang="en-US" sz="1600" dirty="0" err="1"/>
              <a:t>Gjuhë</a:t>
            </a:r>
            <a:r>
              <a:rPr lang="en-US" sz="1600" dirty="0"/>
              <a:t> </a:t>
            </a:r>
            <a:r>
              <a:rPr lang="en-US" sz="1600" dirty="0" err="1"/>
              <a:t>praktike</a:t>
            </a:r>
            <a:r>
              <a:rPr lang="en-US" sz="1600" dirty="0"/>
              <a:t>				(8 </a:t>
            </a:r>
            <a:r>
              <a:rPr lang="en-US" sz="1600" dirty="0" err="1"/>
              <a:t>kredite</a:t>
            </a:r>
            <a:r>
              <a:rPr lang="en-US" sz="1600" dirty="0"/>
              <a:t> – 80 </a:t>
            </a:r>
            <a:r>
              <a:rPr lang="en-US" sz="1600" dirty="0" err="1"/>
              <a:t>orë</a:t>
            </a:r>
            <a:r>
              <a:rPr lang="en-US" sz="1600" dirty="0"/>
              <a:t>) 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Krahas</a:t>
            </a:r>
            <a:r>
              <a:rPr lang="en-US" sz="1600" dirty="0"/>
              <a:t> </a:t>
            </a:r>
            <a:r>
              <a:rPr lang="en-US" sz="1600" dirty="0" err="1"/>
              <a:t>perfeksionimit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mëtejshëm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gjuhës</a:t>
            </a:r>
            <a:r>
              <a:rPr lang="en-US" sz="1600" dirty="0"/>
              <a:t>, do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përftoni</a:t>
            </a:r>
            <a:r>
              <a:rPr lang="en-US" sz="1600" dirty="0"/>
              <a:t> </a:t>
            </a:r>
            <a:r>
              <a:rPr lang="en-US" sz="1600" dirty="0" err="1"/>
              <a:t>qasje</a:t>
            </a:r>
            <a:r>
              <a:rPr lang="en-US" sz="1600" dirty="0"/>
              <a:t> </a:t>
            </a:r>
            <a:r>
              <a:rPr lang="en-US" sz="1600" dirty="0" err="1"/>
              <a:t>studimore</a:t>
            </a:r>
            <a:r>
              <a:rPr lang="en-US" sz="1600" dirty="0"/>
              <a:t> </a:t>
            </a:r>
            <a:r>
              <a:rPr lang="en-US" sz="1600" dirty="0" err="1"/>
              <a:t>përmes</a:t>
            </a:r>
            <a:r>
              <a:rPr lang="en-US" sz="1600" dirty="0"/>
              <a:t> </a:t>
            </a:r>
            <a:r>
              <a:rPr lang="en-US" sz="1600" dirty="0" err="1"/>
              <a:t>lëndëve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sq-AL" sz="1600" dirty="0"/>
              <a:t> më</a:t>
            </a:r>
            <a:r>
              <a:rPr lang="en-US" sz="1600" dirty="0"/>
              <a:t> </a:t>
            </a:r>
            <a:r>
              <a:rPr lang="en-US" sz="1600" dirty="0" err="1"/>
              <a:t>poshtë</a:t>
            </a:r>
            <a:r>
              <a:rPr lang="sq-AL" sz="1600" dirty="0"/>
              <a:t> </a:t>
            </a:r>
            <a:r>
              <a:rPr lang="en-US" sz="1600" dirty="0" err="1"/>
              <a:t>vijon</a:t>
            </a:r>
            <a:r>
              <a:rPr lang="en-US" sz="1600" dirty="0"/>
              <a:t>: 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Metodologji</a:t>
            </a:r>
            <a:r>
              <a:rPr lang="en-US" sz="1600" dirty="0"/>
              <a:t> e </a:t>
            </a:r>
            <a:r>
              <a:rPr lang="en-US" sz="1600" dirty="0" err="1"/>
              <a:t>punës</a:t>
            </a:r>
            <a:r>
              <a:rPr lang="en-US" sz="1600" dirty="0"/>
              <a:t> </a:t>
            </a:r>
            <a:r>
              <a:rPr lang="en-US" sz="1600" dirty="0" err="1"/>
              <a:t>kërkimore</a:t>
            </a:r>
            <a:r>
              <a:rPr lang="en-US" sz="1600" dirty="0"/>
              <a:t>	(4 </a:t>
            </a:r>
            <a:r>
              <a:rPr lang="en-US" sz="1600" dirty="0" err="1"/>
              <a:t>kredite</a:t>
            </a:r>
            <a:r>
              <a:rPr lang="en-US" sz="1600" dirty="0"/>
              <a:t>- 40 </a:t>
            </a:r>
            <a:r>
              <a:rPr lang="en-US" sz="1600" dirty="0" err="1"/>
              <a:t>orë</a:t>
            </a:r>
            <a:r>
              <a:rPr lang="en-US" sz="1600" dirty="0"/>
              <a:t>) </a:t>
            </a:r>
          </a:p>
          <a:p>
            <a:pPr algn="just"/>
            <a:r>
              <a:rPr lang="en-US" sz="1600" dirty="0" err="1"/>
              <a:t>Gjeografi</a:t>
            </a:r>
            <a:r>
              <a:rPr lang="en-US" sz="1600" dirty="0"/>
              <a:t> e </a:t>
            </a:r>
            <a:r>
              <a:rPr lang="en-US" sz="1600" dirty="0" err="1"/>
              <a:t>gjuhës</a:t>
            </a:r>
            <a:r>
              <a:rPr lang="en-US" sz="1600" dirty="0"/>
              <a:t> B		        (4 </a:t>
            </a:r>
            <a:r>
              <a:rPr lang="en-US" sz="1600" dirty="0" err="1"/>
              <a:t>kredite</a:t>
            </a:r>
            <a:r>
              <a:rPr lang="en-US" sz="1600" dirty="0"/>
              <a:t>- 40 </a:t>
            </a:r>
            <a:r>
              <a:rPr lang="en-US" sz="1600" dirty="0" err="1"/>
              <a:t>orë</a:t>
            </a:r>
            <a:r>
              <a:rPr lang="en-US" sz="1600" dirty="0"/>
              <a:t> )</a:t>
            </a:r>
          </a:p>
          <a:p>
            <a:pPr algn="just"/>
            <a:r>
              <a:rPr lang="en-US" sz="1600" dirty="0" err="1"/>
              <a:t>Fonetikë</a:t>
            </a:r>
            <a:r>
              <a:rPr lang="en-US" sz="1600" dirty="0"/>
              <a:t>	 e </a:t>
            </a:r>
            <a:r>
              <a:rPr lang="en-US" sz="1600" dirty="0" err="1"/>
              <a:t>gjuhës</a:t>
            </a:r>
            <a:r>
              <a:rPr lang="en-US" sz="1600" dirty="0"/>
              <a:t> B 			(4 kredite-40  </a:t>
            </a:r>
            <a:r>
              <a:rPr lang="en-US" sz="1600" dirty="0" err="1"/>
              <a:t>orë</a:t>
            </a:r>
            <a:r>
              <a:rPr lang="en-US" sz="1600" dirty="0"/>
              <a:t> )</a:t>
            </a:r>
          </a:p>
          <a:p>
            <a:pPr algn="just"/>
            <a:r>
              <a:rPr lang="en-US" sz="1600" dirty="0" err="1"/>
              <a:t>Hyrje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gjuhësi</a:t>
            </a:r>
            <a:r>
              <a:rPr lang="en-US" sz="1600" dirty="0"/>
              <a:t>				(4 </a:t>
            </a:r>
            <a:r>
              <a:rPr lang="en-US" sz="1600" dirty="0" err="1"/>
              <a:t>kredite</a:t>
            </a:r>
            <a:r>
              <a:rPr lang="en-US" sz="1600" dirty="0"/>
              <a:t>- 40 </a:t>
            </a:r>
            <a:r>
              <a:rPr lang="en-US" sz="1600" dirty="0" err="1"/>
              <a:t>orë</a:t>
            </a:r>
            <a:r>
              <a:rPr lang="en-US" sz="1600" dirty="0"/>
              <a:t>)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 </a:t>
            </a:r>
            <a:r>
              <a:rPr lang="en-US" sz="1600" dirty="0" err="1"/>
              <a:t>Lëndë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tjera</a:t>
            </a:r>
            <a:r>
              <a:rPr lang="en-US" sz="1600" dirty="0"/>
              <a:t>: 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Kulturë</a:t>
            </a:r>
            <a:r>
              <a:rPr lang="en-US" sz="1600" dirty="0"/>
              <a:t> e </a:t>
            </a:r>
            <a:r>
              <a:rPr lang="en-US" sz="1600" dirty="0" err="1"/>
              <a:t>gjuhës</a:t>
            </a:r>
            <a:r>
              <a:rPr lang="en-US" sz="1600" dirty="0"/>
              <a:t> A				(4 kredite-40 </a:t>
            </a:r>
            <a:r>
              <a:rPr lang="en-US" sz="1600" dirty="0" err="1"/>
              <a:t>orë</a:t>
            </a:r>
            <a:r>
              <a:rPr lang="en-US" sz="1600" dirty="0"/>
              <a:t> )</a:t>
            </a:r>
          </a:p>
          <a:p>
            <a:pPr algn="just"/>
            <a:r>
              <a:rPr lang="en-US" sz="1600" dirty="0" err="1"/>
              <a:t>Gjuhë</a:t>
            </a:r>
            <a:r>
              <a:rPr lang="en-US" sz="1600" dirty="0"/>
              <a:t> C 						(4 kredite-40 </a:t>
            </a:r>
            <a:r>
              <a:rPr lang="en-US" sz="1600" dirty="0" err="1"/>
              <a:t>orë</a:t>
            </a:r>
            <a:r>
              <a:rPr lang="en-US" sz="1600" dirty="0"/>
              <a:t>)</a:t>
            </a:r>
          </a:p>
          <a:p>
            <a:endParaRPr lang="en-US" sz="16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435048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636</Words>
  <Application>Microsoft Office PowerPoint</Application>
  <PresentationFormat>Custom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Ione</vt:lpstr>
      <vt:lpstr>Viti akademik 2020-2021</vt:lpstr>
      <vt:lpstr>Slide 2</vt:lpstr>
      <vt:lpstr>Slide 3</vt:lpstr>
      <vt:lpstr>Slide 4</vt:lpstr>
      <vt:lpstr>Slide 5</vt:lpstr>
      <vt:lpstr>Slide 6</vt:lpstr>
      <vt:lpstr>Slide 7</vt:lpstr>
      <vt:lpstr> Metoda përcaktohet sipas nivelit përkatës:    - Për studentët me njohuri të gjuhës gjermane, vendoset një metodë, e cila përkon me nivelin mesatar të grupit.     - Për studentët pa njohuri paraprake të gjuhës gjermane, metoda e cila do të përdoret është:    Schritte International NEU     </vt:lpstr>
      <vt:lpstr>Slide 9</vt:lpstr>
      <vt:lpstr>Slide 10</vt:lpstr>
      <vt:lpstr>Faleminderit dhe studim të                                          mbarë!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Viti akademik 2020-2021</dc:title>
  <dc:creator>FABIO CARIMATI</dc:creator>
  <cp:lastModifiedBy>PC</cp:lastModifiedBy>
  <cp:revision>34</cp:revision>
  <dcterms:created xsi:type="dcterms:W3CDTF">2020-10-30T15:32:30Z</dcterms:created>
  <dcterms:modified xsi:type="dcterms:W3CDTF">2021-03-24T10:53:22Z</dcterms:modified>
</cp:coreProperties>
</file>