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524" autoAdjust="0"/>
  </p:normalViewPr>
  <p:slideViewPr>
    <p:cSldViewPr>
      <p:cViewPr>
        <p:scale>
          <a:sx n="100" d="100"/>
          <a:sy n="100" d="100"/>
        </p:scale>
        <p:origin x="-510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8153400" cy="297180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“KONTAKTET </a:t>
            </a:r>
            <a:r>
              <a:rPr lang="en-US" sz="2000" b="1" dirty="0" smtClean="0">
                <a:solidFill>
                  <a:srgbClr val="C00000"/>
                </a:solidFill>
              </a:rPr>
              <a:t> E </a:t>
            </a:r>
            <a:r>
              <a:rPr lang="en-US" sz="2000" b="1" dirty="0">
                <a:solidFill>
                  <a:srgbClr val="C00000"/>
                </a:solidFill>
              </a:rPr>
              <a:t>GJUHËVE BALLKANIKE DHE GJUHËS SHQIPE VËSHTRUAR NË KUSHTET E DYGJUHËSISË NË LIDHJE ME STRUKTURAT GJUHËSORE DHE ME ANËT </a:t>
            </a:r>
            <a:endParaRPr lang="sq-AL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DIDAKTIKO-MËSIMORE</a:t>
            </a:r>
            <a:r>
              <a:rPr lang="en-US" sz="2000" b="1" dirty="0">
                <a:solidFill>
                  <a:srgbClr val="C00000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981200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en-US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UNIVERSITETI I TIRANËS</a:t>
            </a:r>
            <a:br>
              <a:rPr lang="en-US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en-US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FAKULTETI I GJUHËVE TË HUAJA</a:t>
            </a:r>
            <a:r>
              <a:rPr lang="sq-AL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sq-AL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sq-AL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DEPARTAMENTI I GJUHËVE SLLAVE DHE BALLKANIKE</a:t>
            </a:r>
            <a:r>
              <a:rPr lang="en-US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en-US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en-US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br>
              <a:rPr lang="en-US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en-US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en-US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en-US" sz="31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PROJEKT </a:t>
            </a:r>
            <a:r>
              <a:rPr lang="sq-AL" sz="31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DOKTORAL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 smtClean="0">
                <a:solidFill>
                  <a:schemeClr val="tx1"/>
                </a:solidFill>
              </a:rPr>
              <a:t>UNIVERSITETI </a:t>
            </a:r>
            <a:r>
              <a:rPr lang="en-US" sz="1600" b="1" dirty="0" smtClean="0">
                <a:solidFill>
                  <a:schemeClr val="tx1"/>
                </a:solidFill>
              </a:rPr>
              <a:t>I TIRANËS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FAKULTETI I GJUHËVE TË HUAJA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DEPARTAMENTI I GJUH</a:t>
            </a:r>
            <a:r>
              <a:rPr lang="sq-AL" sz="1600" b="1" dirty="0" smtClean="0">
                <a:solidFill>
                  <a:schemeClr val="tx1"/>
                </a:solidFill>
              </a:rPr>
              <a:t>Ë</a:t>
            </a:r>
            <a:r>
              <a:rPr lang="en-US" sz="1600" b="1" dirty="0" smtClean="0">
                <a:solidFill>
                  <a:schemeClr val="tx1"/>
                </a:solidFill>
              </a:rPr>
              <a:t>VE SLLAVE DHE BALLKANIKE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sq-AL" sz="1600" dirty="0" smtClean="0">
                <a:solidFill>
                  <a:schemeClr val="tx1"/>
                </a:solidFill>
              </a:rPr>
              <a:t/>
            </a:r>
            <a:br>
              <a:rPr lang="sq-AL" sz="1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PROJEKT</a:t>
            </a:r>
            <a:r>
              <a:rPr lang="sq-AL" sz="3600" dirty="0">
                <a:solidFill>
                  <a:schemeClr val="tx1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72200" y="4944070"/>
            <a:ext cx="335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Koordinatore e projektit: </a:t>
            </a:r>
          </a:p>
          <a:p>
            <a:r>
              <a:rPr lang="de-DE" b="1" dirty="0" smtClean="0"/>
              <a:t>Prof.Asoc.Dr. Eda SHEHU </a:t>
            </a:r>
            <a:r>
              <a:rPr lang="de-DE" b="1" u="sng" dirty="0" smtClean="0"/>
              <a:t>eda.shehu@unitir.edu.al</a:t>
            </a:r>
            <a:endParaRPr lang="de-DE" b="1" u="sng" dirty="0"/>
          </a:p>
        </p:txBody>
      </p:sp>
      <p:sp>
        <p:nvSpPr>
          <p:cNvPr id="7" name="Rectangle 6"/>
          <p:cNvSpPr/>
          <p:nvPr/>
        </p:nvSpPr>
        <p:spPr>
          <a:xfrm>
            <a:off x="3814147" y="5955268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TIRANË,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248"/>
            <a:ext cx="8534400" cy="758952"/>
          </a:xfrm>
        </p:spPr>
        <p:txBody>
          <a:bodyPr>
            <a:noAutofit/>
          </a:bodyPr>
          <a:lstStyle/>
          <a:p>
            <a:r>
              <a:rPr lang="en-US" sz="3200" b="1" dirty="0"/>
              <a:t>PRODUKTI I </a:t>
            </a:r>
            <a:r>
              <a:rPr lang="en-US" sz="2800" b="1" dirty="0"/>
              <a:t>PROJEKTIT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2" y="2362200"/>
            <a:ext cx="8503920" cy="4191000"/>
          </a:xfrm>
        </p:spPr>
        <p:txBody>
          <a:bodyPr>
            <a:normAutofit/>
          </a:bodyPr>
          <a:lstStyle/>
          <a:p>
            <a:pPr algn="just"/>
            <a:endParaRPr lang="sq-AL" sz="2000" dirty="0" smtClean="0">
              <a:solidFill>
                <a:srgbClr val="221913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600" dirty="0" err="1" smtClean="0">
                <a:solidFill>
                  <a:srgbClr val="221913"/>
                </a:solidFill>
              </a:rPr>
              <a:t>Rezultatet</a:t>
            </a:r>
            <a:r>
              <a:rPr lang="en-US" sz="1600" dirty="0" smtClean="0">
                <a:solidFill>
                  <a:srgbClr val="221913"/>
                </a:solidFill>
              </a:rPr>
              <a:t> </a:t>
            </a:r>
            <a:r>
              <a:rPr lang="en-US" sz="1600" dirty="0">
                <a:solidFill>
                  <a:srgbClr val="221913"/>
                </a:solidFill>
              </a:rPr>
              <a:t>e </a:t>
            </a:r>
            <a:r>
              <a:rPr lang="en-US" sz="1600" dirty="0" err="1">
                <a:solidFill>
                  <a:srgbClr val="221913"/>
                </a:solidFill>
              </a:rPr>
              <a:t>këtij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kërkimi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shkencor</a:t>
            </a:r>
            <a:r>
              <a:rPr lang="en-US" sz="1600" dirty="0">
                <a:solidFill>
                  <a:srgbClr val="221913"/>
                </a:solidFill>
              </a:rPr>
              <a:t> do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pasqyrohen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botime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ndryshme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nivel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artikujsh</a:t>
            </a:r>
            <a:r>
              <a:rPr lang="en-US" sz="1600" dirty="0">
                <a:solidFill>
                  <a:srgbClr val="221913"/>
                </a:solidFill>
              </a:rPr>
              <a:t>, </a:t>
            </a:r>
            <a:r>
              <a:rPr lang="en-US" sz="1600" dirty="0" err="1" smtClean="0">
                <a:solidFill>
                  <a:srgbClr val="221913"/>
                </a:solidFill>
              </a:rPr>
              <a:t>punimesh</a:t>
            </a:r>
            <a:r>
              <a:rPr lang="sq-AL" sz="1600" dirty="0" smtClean="0">
                <a:solidFill>
                  <a:srgbClr val="221913"/>
                </a:solidFill>
              </a:rPr>
              <a:t>, </a:t>
            </a:r>
            <a:r>
              <a:rPr lang="en-US" sz="1600" dirty="0" err="1" smtClean="0">
                <a:solidFill>
                  <a:srgbClr val="221913"/>
                </a:solidFill>
              </a:rPr>
              <a:t>vepër</a:t>
            </a:r>
            <a:r>
              <a:rPr lang="en-US" sz="1600" dirty="0" smtClean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nivel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monografie</a:t>
            </a:r>
            <a:r>
              <a:rPr lang="en-US" sz="1600" dirty="0">
                <a:solidFill>
                  <a:srgbClr val="221913"/>
                </a:solidFill>
              </a:rPr>
              <a:t>, </a:t>
            </a:r>
            <a:r>
              <a:rPr lang="en-US" sz="1600" dirty="0" err="1">
                <a:solidFill>
                  <a:srgbClr val="221913"/>
                </a:solidFill>
              </a:rPr>
              <a:t>nga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cilat</a:t>
            </a:r>
            <a:r>
              <a:rPr lang="en-US" sz="1600" dirty="0">
                <a:solidFill>
                  <a:srgbClr val="221913"/>
                </a:solidFill>
              </a:rPr>
              <a:t> do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përfitojnë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interesuarit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që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merren</a:t>
            </a:r>
            <a:r>
              <a:rPr lang="en-US" sz="1600" dirty="0">
                <a:solidFill>
                  <a:srgbClr val="221913"/>
                </a:solidFill>
              </a:rPr>
              <a:t> me </a:t>
            </a:r>
            <a:r>
              <a:rPr lang="en-US" sz="1600" dirty="0" err="1">
                <a:solidFill>
                  <a:srgbClr val="221913"/>
                </a:solidFill>
              </a:rPr>
              <a:t>studimet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fushën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përkatëse</a:t>
            </a:r>
            <a:r>
              <a:rPr lang="en-US" sz="1600" dirty="0">
                <a:solidFill>
                  <a:srgbClr val="221913"/>
                </a:solidFill>
              </a:rPr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60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09600"/>
            <a:ext cx="8534400" cy="758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UNIVERSITETI I TIRANËS</a:t>
            </a:r>
            <a:br>
              <a:rPr lang="en-US" sz="1800" b="1" dirty="0" smtClean="0"/>
            </a:br>
            <a:r>
              <a:rPr lang="en-US" sz="1800" b="1" dirty="0" smtClean="0"/>
              <a:t>FAKULTETI I GJUHËVE TË HUAJA</a:t>
            </a:r>
            <a:r>
              <a:rPr lang="sq-AL" sz="1800" b="1" dirty="0" smtClean="0"/>
              <a:t/>
            </a:r>
            <a:br>
              <a:rPr lang="sq-AL" sz="1800" b="1" dirty="0" smtClean="0"/>
            </a:br>
            <a:r>
              <a:rPr lang="sq-AL" sz="1800" b="1" dirty="0" smtClean="0"/>
              <a:t>DEPARTAMENTI I GJUHËVE SLLAVE DHE BALLKANIKE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2" y="1295400"/>
            <a:ext cx="8503920" cy="53340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sq-AL" b="1" i="1" dirty="0" smtClean="0"/>
          </a:p>
          <a:p>
            <a:pPr marL="0" indent="0" algn="ctr">
              <a:buNone/>
            </a:pPr>
            <a:endParaRPr lang="sq-AL" b="1" i="1" dirty="0"/>
          </a:p>
          <a:p>
            <a:pPr marL="0" indent="0" algn="ctr">
              <a:buNone/>
            </a:pPr>
            <a:endParaRPr lang="sq-AL" b="1" i="1" dirty="0" smtClean="0"/>
          </a:p>
          <a:p>
            <a:pPr marL="0" indent="0" algn="ctr">
              <a:buNone/>
            </a:pPr>
            <a:endParaRPr lang="sq-AL" sz="3900" b="1" i="1" dirty="0"/>
          </a:p>
          <a:p>
            <a:pPr marL="0" indent="0" algn="ctr">
              <a:buNone/>
            </a:pPr>
            <a:endParaRPr lang="sq-AL" sz="3900" b="1" dirty="0" smtClean="0"/>
          </a:p>
          <a:p>
            <a:pPr marL="0" indent="0" algn="ctr">
              <a:buNone/>
            </a:pPr>
            <a:endParaRPr lang="sq-AL" sz="3900" b="1" dirty="0"/>
          </a:p>
          <a:p>
            <a:pPr marL="0" indent="0" algn="ctr">
              <a:buNone/>
            </a:pPr>
            <a:r>
              <a:rPr lang="en-US" sz="3900" b="1" i="1" dirty="0" smtClean="0"/>
              <a:t>FALEMINDERIT </a:t>
            </a:r>
            <a:r>
              <a:rPr lang="en-US" sz="3900" b="1" i="1" dirty="0" smtClean="0"/>
              <a:t>PËR VËMENDJEN!</a:t>
            </a:r>
            <a:endParaRPr lang="sq-AL" sz="3900" b="1" i="1" dirty="0" smtClean="0"/>
          </a:p>
          <a:p>
            <a:pPr marL="0" indent="0" algn="ctr">
              <a:buNone/>
            </a:pPr>
            <a:endParaRPr lang="sq-AL" b="1" dirty="0"/>
          </a:p>
          <a:p>
            <a:pPr marL="0" indent="0" algn="ctr">
              <a:buNone/>
            </a:pPr>
            <a:endParaRPr lang="sq-AL" b="1" dirty="0" smtClean="0"/>
          </a:p>
          <a:p>
            <a:pPr marL="0" indent="0" algn="r">
              <a:lnSpc>
                <a:spcPct val="170000"/>
              </a:lnSpc>
              <a:buNone/>
            </a:pPr>
            <a:endParaRPr lang="sq-AL" b="1" i="1" dirty="0" smtClean="0">
              <a:solidFill>
                <a:schemeClr val="accent4"/>
              </a:solidFill>
            </a:endParaRPr>
          </a:p>
          <a:p>
            <a:pPr marL="0" indent="0" algn="r">
              <a:lnSpc>
                <a:spcPct val="170000"/>
              </a:lnSpc>
              <a:buNone/>
            </a:pPr>
            <a:r>
              <a:rPr lang="sq-AL" b="1" i="1" dirty="0" smtClean="0">
                <a:solidFill>
                  <a:srgbClr val="C00000"/>
                </a:solidFill>
              </a:rPr>
              <a:t>Grupi i Punës:</a:t>
            </a:r>
          </a:p>
          <a:p>
            <a:pPr marL="0" indent="0" algn="r">
              <a:lnSpc>
                <a:spcPct val="170000"/>
              </a:lnSpc>
              <a:buNone/>
            </a:pPr>
            <a:r>
              <a:rPr lang="sq-AL" b="1" i="1" dirty="0" smtClean="0">
                <a:solidFill>
                  <a:srgbClr val="C00000"/>
                </a:solidFill>
              </a:rPr>
              <a:t>Koordinatore: Prof.Asoc.Dr.Eda SHEHU</a:t>
            </a:r>
          </a:p>
          <a:p>
            <a:pPr marL="0" indent="0" algn="r">
              <a:lnSpc>
                <a:spcPct val="170000"/>
              </a:lnSpc>
              <a:buNone/>
            </a:pPr>
            <a:r>
              <a:rPr lang="sq-AL" b="1" i="1" dirty="0" smtClean="0">
                <a:solidFill>
                  <a:srgbClr val="C00000"/>
                </a:solidFill>
              </a:rPr>
              <a:t>Prof.Asoc.Dr.Adriatik Derjaj</a:t>
            </a:r>
          </a:p>
          <a:p>
            <a:pPr marL="0" indent="0" algn="r">
              <a:lnSpc>
                <a:spcPct val="170000"/>
              </a:lnSpc>
              <a:buNone/>
            </a:pPr>
            <a:r>
              <a:rPr lang="sq-AL" b="1" i="1" dirty="0" smtClean="0">
                <a:solidFill>
                  <a:srgbClr val="C00000"/>
                </a:solidFill>
              </a:rPr>
              <a:t>Prof.Asoc.Dr.Raqi Bello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sq-AL" b="1" i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             </a:t>
            </a:r>
            <a:r>
              <a:rPr lang="en-US" b="1" i="1" dirty="0" smtClean="0">
                <a:solidFill>
                  <a:srgbClr val="C00000"/>
                </a:solidFill>
              </a:rPr>
              <a:t>                          </a:t>
            </a:r>
            <a:r>
              <a:rPr lang="sq-AL" b="1" i="1" dirty="0" smtClean="0">
                <a:solidFill>
                  <a:srgbClr val="C00000"/>
                </a:solidFill>
              </a:rPr>
              <a:t>  </a:t>
            </a:r>
            <a:r>
              <a:rPr lang="sq-AL" b="1" i="1" dirty="0" smtClean="0">
                <a:solidFill>
                  <a:srgbClr val="C00000"/>
                </a:solidFill>
              </a:rPr>
              <a:t>Msc.Donika Koci</a:t>
            </a:r>
            <a:endParaRPr lang="en-US" b="1" i="1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sq-AL" b="1" dirty="0">
                <a:solidFill>
                  <a:schemeClr val="tx1"/>
                </a:solidFill>
              </a:rPr>
              <a:t>Tiranë, 2022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39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PËRMBLEDHJA E PROJEKTIT</a:t>
            </a:r>
            <a:br>
              <a:rPr lang="en-US" sz="2000" b="1" dirty="0" smtClean="0"/>
            </a:b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457200"/>
            <a:ext cx="8656320" cy="54102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kushtet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sotme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një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shoqërie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hapur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një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bote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me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prirje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unifikimi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ekonomik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politik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kulturor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kontakti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i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gjuhëve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i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kulturave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merr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një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përmasë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tjetër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duke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ndryshuar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ekuilibrat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gjuhësorë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duke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sjellë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afër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popuj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kultura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ndryshme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këtë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kuadër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rrafsh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parë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dalin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çështjet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gjuhësoro-metodike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që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kanë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bëjnë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me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bilingualizmin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ndërthurjen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kulturave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përgjithësi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veçanti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gjatë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 smtClean="0">
                <a:solidFill>
                  <a:srgbClr val="221913"/>
                </a:solidFill>
                <a:latin typeface="YACgETiWKS8 0"/>
              </a:rPr>
              <a:t>mësimdhënies</a:t>
            </a:r>
            <a:r>
              <a:rPr lang="en-US" sz="1400" dirty="0" smtClean="0">
                <a:solidFill>
                  <a:srgbClr val="221913"/>
                </a:solidFill>
                <a:latin typeface="YACgETiWKS8 0"/>
              </a:rPr>
              <a:t>,</a:t>
            </a:r>
            <a:r>
              <a:rPr lang="sq-AL" sz="1400" dirty="0" smtClean="0">
                <a:solidFill>
                  <a:srgbClr val="221913"/>
                </a:solidFill>
                <a:latin typeface="YACgETiWKS8 0"/>
              </a:rPr>
              <a:t> të </a:t>
            </a:r>
            <a:r>
              <a:rPr lang="en-US" sz="1400" dirty="0" err="1" smtClean="0">
                <a:solidFill>
                  <a:srgbClr val="221913"/>
                </a:solidFill>
                <a:latin typeface="YACgETiWKS8 0"/>
              </a:rPr>
              <a:t>cilat</a:t>
            </a:r>
            <a:r>
              <a:rPr lang="en-US" sz="1400" dirty="0" smtClean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 smtClean="0">
                <a:solidFill>
                  <a:srgbClr val="221913"/>
                </a:solidFill>
                <a:latin typeface="YACgETiWKS8 0"/>
              </a:rPr>
              <a:t>përfitojnë</a:t>
            </a:r>
            <a:r>
              <a:rPr lang="en-US" sz="1400" dirty="0" smtClean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një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dinamikë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një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përmbajtje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re,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rrafshin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 smtClean="0">
                <a:solidFill>
                  <a:srgbClr val="221913"/>
                </a:solidFill>
                <a:latin typeface="YACgETiWKS8 0"/>
              </a:rPr>
              <a:t>teorik</a:t>
            </a:r>
            <a:r>
              <a:rPr lang="sq-AL" sz="1400" dirty="0">
                <a:solidFill>
                  <a:srgbClr val="221913"/>
                </a:solidFill>
                <a:latin typeface="YACgETiWKS8 0"/>
              </a:rPr>
              <a:t>o</a:t>
            </a:r>
            <a:r>
              <a:rPr lang="en-US" sz="1400" dirty="0" smtClean="0">
                <a:solidFill>
                  <a:srgbClr val="221913"/>
                </a:solidFill>
                <a:latin typeface="YACgETiWKS8 0"/>
              </a:rPr>
              <a:t>-</a:t>
            </a:r>
            <a:r>
              <a:rPr lang="en-US" sz="1400" dirty="0" err="1" smtClean="0">
                <a:solidFill>
                  <a:srgbClr val="221913"/>
                </a:solidFill>
                <a:latin typeface="YACgETiWKS8 0"/>
              </a:rPr>
              <a:t>kërkimor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aq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edhe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atë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nxjerrjes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përfundimeve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sq-AL" sz="1400" dirty="0" smtClean="0">
                <a:solidFill>
                  <a:srgbClr val="221913"/>
                </a:solidFill>
                <a:latin typeface="YACgETiWKS8 0"/>
              </a:rPr>
              <a:t>të </a:t>
            </a:r>
            <a:r>
              <a:rPr lang="en-US" sz="1400" dirty="0" err="1" smtClean="0">
                <a:solidFill>
                  <a:srgbClr val="221913"/>
                </a:solidFill>
                <a:latin typeface="YACgETiWKS8 0"/>
              </a:rPr>
              <a:t>zbatimit</a:t>
            </a:r>
            <a:r>
              <a:rPr lang="en-US" sz="1400" dirty="0" smtClean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gjatë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procesit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mësimor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.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Këto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çështje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marrin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karakteristika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tjera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kur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u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referohemi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komuniteteve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etnike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për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cilat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gjuha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kultura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tyre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është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diçka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shumë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se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mjet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komunikimi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ose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shoqërizimi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Situata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dygjuhësisë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gjuhët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ballkanike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atë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shqipe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përvetësimi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i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tyre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përbëjnë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një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situatë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që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tërheq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vëmendjen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për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dendësinë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origjinalitetin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ndërveprimit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faktorëve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gjuhësorë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jashtëgjuhësorë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Megjithëse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optika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punimit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tonë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do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fokusohet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aspekte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shkencoro-pedagogjike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didaktike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ajo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do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dëshmohet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mbi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një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truall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linguistik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lëvruar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shumë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pikëpamje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cilat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japin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lëndë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mjaftueshme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për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analiza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përgjithësime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që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mendojmë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se do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jenë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dobishme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për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 smtClean="0">
                <a:solidFill>
                  <a:srgbClr val="221913"/>
                </a:solidFill>
                <a:latin typeface="YACgETiWKS8 0"/>
              </a:rPr>
              <a:t>nxënësit</a:t>
            </a:r>
            <a:r>
              <a:rPr lang="sq-AL" sz="1400" dirty="0" smtClean="0">
                <a:solidFill>
                  <a:srgbClr val="221913"/>
                </a:solidFill>
                <a:latin typeface="YACgETiWKS8 0"/>
              </a:rPr>
              <a:t> / studentët</a:t>
            </a:r>
            <a:r>
              <a:rPr lang="en-US" sz="1400" dirty="0" smtClean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 smtClean="0">
                <a:solidFill>
                  <a:srgbClr val="221913"/>
                </a:solidFill>
                <a:latin typeface="YACgETiWKS8 0"/>
              </a:rPr>
              <a:t>mësuesit</a:t>
            </a:r>
            <a:r>
              <a:rPr lang="sq-AL" sz="1400" dirty="0" smtClean="0">
                <a:solidFill>
                  <a:srgbClr val="221913"/>
                </a:solidFill>
                <a:latin typeface="YACgETiWKS8 0"/>
              </a:rPr>
              <a:t> / pedagogët </a:t>
            </a:r>
            <a:r>
              <a:rPr lang="en-US" sz="1400" dirty="0" smtClean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që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lidhen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me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këto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problematika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.</a:t>
            </a:r>
          </a:p>
          <a:p>
            <a:pPr algn="just">
              <a:lnSpc>
                <a:spcPct val="17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78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" y="609600"/>
            <a:ext cx="8534400" cy="381000"/>
          </a:xfrm>
        </p:spPr>
        <p:txBody>
          <a:bodyPr>
            <a:normAutofit fontScale="90000"/>
          </a:bodyPr>
          <a:lstStyle/>
          <a:p>
            <a:r>
              <a:rPr lang="sq-AL" b="1" dirty="0" smtClean="0"/>
              <a:t>   </a:t>
            </a:r>
            <a:r>
              <a:rPr lang="en-US" sz="3100" b="1" dirty="0" smtClean="0"/>
              <a:t>OBJEKTIVAT</a:t>
            </a:r>
            <a:br>
              <a:rPr lang="en-US" sz="3100" b="1" dirty="0" smtClean="0"/>
            </a:b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2" y="1825752"/>
            <a:ext cx="8503920" cy="480364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sq-AL" sz="2300" dirty="0">
                <a:solidFill>
                  <a:srgbClr val="221913"/>
                </a:solidFill>
                <a:latin typeface="YACgETiWKS8 0"/>
              </a:rPr>
              <a:t>-</a:t>
            </a:r>
            <a:r>
              <a:rPr lang="en-US" sz="2300" dirty="0" smtClean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Si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objekt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kryesor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i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këtij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projekti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është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trajtimi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i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Gjuhëve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Ballkanike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(</a:t>
            </a:r>
            <a:r>
              <a:rPr lang="en-US" sz="1400" b="1" i="1" dirty="0" err="1">
                <a:solidFill>
                  <a:srgbClr val="221913"/>
                </a:solidFill>
                <a:latin typeface="YACgETiWKS8 0"/>
              </a:rPr>
              <a:t>bullgarishtja</a:t>
            </a:r>
            <a:r>
              <a:rPr lang="en-US" sz="1400" b="1" i="1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b="1" i="1" dirty="0" err="1">
                <a:solidFill>
                  <a:srgbClr val="221913"/>
                </a:solidFill>
                <a:latin typeface="YACgETiWKS8 0"/>
              </a:rPr>
              <a:t>greqishtja</a:t>
            </a:r>
            <a:r>
              <a:rPr lang="en-US" sz="1400" b="1" i="1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b="1" i="1" dirty="0" err="1">
                <a:solidFill>
                  <a:srgbClr val="221913"/>
                </a:solidFill>
                <a:latin typeface="YACgETiWKS8 0"/>
              </a:rPr>
              <a:t>turqishtja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)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rrafsh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përqasës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me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gjuhën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shqipe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lidhje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me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përputhjet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mospërputhjet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leksiko-gramatikore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njësive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njëfjalëshe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barazvlerëse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me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ato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togfjalësha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fjalorët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dygjuhësh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zbatime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metodike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mësuarit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gjuhës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huaj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.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Kjo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lidhet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me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konstatimin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thjeshtë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se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qysh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etapën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fillestare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mësuarit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çdo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gjuhe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huaj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vërehen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një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varg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vështirësish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theksura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veçanta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sidomos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shfaqura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dukuritë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mospërputhjeve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pothuajse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gjitha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nivelet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 </a:t>
            </a:r>
            <a:r>
              <a:rPr lang="en-US" sz="1400" dirty="0" smtClean="0">
                <a:solidFill>
                  <a:srgbClr val="221913"/>
                </a:solidFill>
                <a:latin typeface="YACgETiWKS8 0"/>
              </a:rPr>
              <a:t>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njësive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strukturave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gjuhësore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gjuhës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amtare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asaj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huaj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duke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filluar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nga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niveli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i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ulët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fonetik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tej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deri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atë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morfologjik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sintaksor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leksikor</a:t>
            </a:r>
            <a:r>
              <a:rPr lang="en-US" sz="14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400" dirty="0" err="1">
                <a:solidFill>
                  <a:srgbClr val="221913"/>
                </a:solidFill>
                <a:latin typeface="YACgETiWKS8 0"/>
              </a:rPr>
              <a:t>semantik</a:t>
            </a:r>
            <a:r>
              <a:rPr lang="en-US" sz="1400" dirty="0" smtClean="0">
                <a:solidFill>
                  <a:srgbClr val="221913"/>
                </a:solidFill>
                <a:latin typeface="YACgETiWKS8 0"/>
              </a:rPr>
              <a:t>.</a:t>
            </a:r>
            <a:endParaRPr lang="en-US" sz="1400" dirty="0">
              <a:latin typeface="YACgETiWKS8 0"/>
            </a:endParaRPr>
          </a:p>
        </p:txBody>
      </p:sp>
    </p:spTree>
    <p:extLst>
      <p:ext uri="{BB962C8B-B14F-4D97-AF65-F5344CB8AC3E}">
        <p14:creationId xmlns:p14="http://schemas.microsoft.com/office/powerpoint/2010/main" val="43678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069848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OBJEKTIVAT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2" y="2590800"/>
            <a:ext cx="850392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q-AL" sz="2300" dirty="0" smtClean="0">
                <a:solidFill>
                  <a:srgbClr val="221913"/>
                </a:solidFill>
                <a:latin typeface="YACgETiWKS8 0"/>
              </a:rPr>
              <a:t>-</a:t>
            </a:r>
            <a:r>
              <a:rPr lang="en-US" sz="2300" dirty="0" smtClean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mënyrë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veçantë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do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studiohet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ndikimi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i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ndjeshëm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i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vazhdueshëm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i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gjuhës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amtare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procesin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përvetësimit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gjuhës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së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huaj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vartësia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krijimit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aftësive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,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shprehive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që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mund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jenë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qëndrueshme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dhe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automatizuara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për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kapërcimin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interferencave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që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shfaqen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në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mësuarit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e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gjuhëve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të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 </a:t>
            </a:r>
            <a:r>
              <a:rPr lang="en-US" sz="1600" dirty="0" err="1">
                <a:solidFill>
                  <a:srgbClr val="221913"/>
                </a:solidFill>
                <a:latin typeface="YACgETiWKS8 0"/>
              </a:rPr>
              <a:t>huaja</a:t>
            </a:r>
            <a:r>
              <a:rPr lang="en-US" sz="1600" dirty="0">
                <a:solidFill>
                  <a:srgbClr val="221913"/>
                </a:solidFill>
                <a:latin typeface="YACgETiWKS8 0"/>
              </a:rPr>
              <a:t>. </a:t>
            </a:r>
            <a:endParaRPr lang="en-US" sz="1600" dirty="0">
              <a:latin typeface="YACgETiWKS8 0"/>
            </a:endParaRPr>
          </a:p>
        </p:txBody>
      </p:sp>
    </p:spTree>
    <p:extLst>
      <p:ext uri="{BB962C8B-B14F-4D97-AF65-F5344CB8AC3E}">
        <p14:creationId xmlns:p14="http://schemas.microsoft.com/office/powerpoint/2010/main" val="8782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917448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OBJEKTIVAT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828800"/>
            <a:ext cx="7239000" cy="347472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sq-AL" dirty="0">
                <a:solidFill>
                  <a:srgbClr val="221913"/>
                </a:solidFill>
              </a:rPr>
              <a:t>-</a:t>
            </a:r>
            <a:r>
              <a:rPr lang="en-US" dirty="0" smtClean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Në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këto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çifte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gjuhësh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që</a:t>
            </a:r>
            <a:r>
              <a:rPr lang="en-US" sz="2200" dirty="0">
                <a:solidFill>
                  <a:srgbClr val="221913"/>
                </a:solidFill>
              </a:rPr>
              <a:t> do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 smtClean="0">
                <a:solidFill>
                  <a:srgbClr val="221913"/>
                </a:solidFill>
              </a:rPr>
              <a:t>krahasojmë</a:t>
            </a:r>
            <a:r>
              <a:rPr lang="sq-AL" dirty="0">
                <a:solidFill>
                  <a:srgbClr val="221913"/>
                </a:solidFill>
              </a:rPr>
              <a:t>,</a:t>
            </a:r>
            <a:r>
              <a:rPr lang="en-US" sz="2200" dirty="0" smtClean="0">
                <a:solidFill>
                  <a:srgbClr val="221913"/>
                </a:solidFill>
              </a:rPr>
              <a:t> </a:t>
            </a:r>
            <a:r>
              <a:rPr lang="en-US" sz="2200" dirty="0">
                <a:solidFill>
                  <a:srgbClr val="221913"/>
                </a:solidFill>
              </a:rPr>
              <a:t>do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nxjerrim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në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pah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tipare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thelbësore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përbashkëta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dhe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veçanta</a:t>
            </a:r>
            <a:r>
              <a:rPr lang="en-US" sz="2200" dirty="0">
                <a:solidFill>
                  <a:srgbClr val="221913"/>
                </a:solidFill>
              </a:rPr>
              <a:t> (</a:t>
            </a:r>
            <a:r>
              <a:rPr lang="en-US" sz="2200" dirty="0" err="1">
                <a:solidFill>
                  <a:srgbClr val="221913"/>
                </a:solidFill>
              </a:rPr>
              <a:t>sidomos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këto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fundit</a:t>
            </a:r>
            <a:r>
              <a:rPr lang="en-US" sz="2200" dirty="0">
                <a:solidFill>
                  <a:srgbClr val="221913"/>
                </a:solidFill>
              </a:rPr>
              <a:t>), </a:t>
            </a:r>
            <a:r>
              <a:rPr lang="en-US" sz="2200" dirty="0" err="1">
                <a:solidFill>
                  <a:srgbClr val="221913"/>
                </a:solidFill>
              </a:rPr>
              <a:t>që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përcaktohen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nga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kushtet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historike</a:t>
            </a:r>
            <a:r>
              <a:rPr lang="en-US" sz="2200" dirty="0">
                <a:solidFill>
                  <a:srgbClr val="221913"/>
                </a:solidFill>
              </a:rPr>
              <a:t>, </a:t>
            </a:r>
            <a:r>
              <a:rPr lang="en-US" sz="2200" dirty="0" err="1">
                <a:solidFill>
                  <a:srgbClr val="221913"/>
                </a:solidFill>
              </a:rPr>
              <a:t>fiziko-gjeografike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jetës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së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njerëzve</a:t>
            </a:r>
            <a:r>
              <a:rPr lang="en-US" sz="2200" dirty="0">
                <a:solidFill>
                  <a:srgbClr val="221913"/>
                </a:solidFill>
              </a:rPr>
              <a:t>, </a:t>
            </a:r>
            <a:r>
              <a:rPr lang="en-US" sz="2200" dirty="0" err="1">
                <a:solidFill>
                  <a:srgbClr val="221913"/>
                </a:solidFill>
              </a:rPr>
              <a:t>nga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karakteri</a:t>
            </a:r>
            <a:r>
              <a:rPr lang="en-US" sz="2200" dirty="0">
                <a:solidFill>
                  <a:srgbClr val="221913"/>
                </a:solidFill>
              </a:rPr>
              <a:t> i </a:t>
            </a:r>
            <a:r>
              <a:rPr lang="en-US" sz="2200" dirty="0" err="1">
                <a:solidFill>
                  <a:srgbClr val="221913"/>
                </a:solidFill>
              </a:rPr>
              <a:t>përbashkët</a:t>
            </a:r>
            <a:r>
              <a:rPr lang="en-US" sz="2200" dirty="0">
                <a:solidFill>
                  <a:srgbClr val="221913"/>
                </a:solidFill>
              </a:rPr>
              <a:t> i </a:t>
            </a:r>
            <a:r>
              <a:rPr lang="en-US" sz="2200" dirty="0" err="1">
                <a:solidFill>
                  <a:srgbClr val="221913"/>
                </a:solidFill>
              </a:rPr>
              <a:t>mekanizmave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themelorë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dhe</a:t>
            </a:r>
            <a:r>
              <a:rPr lang="en-US" sz="2200" dirty="0">
                <a:solidFill>
                  <a:srgbClr val="221913"/>
                </a:solidFill>
              </a:rPr>
              <a:t> i </a:t>
            </a:r>
            <a:r>
              <a:rPr lang="en-US" sz="2200" dirty="0" err="1">
                <a:solidFill>
                  <a:srgbClr val="221913"/>
                </a:solidFill>
              </a:rPr>
              <a:t>kategorive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menduarit</a:t>
            </a:r>
            <a:r>
              <a:rPr lang="en-US" sz="2200" dirty="0">
                <a:solidFill>
                  <a:srgbClr val="221913"/>
                </a:solidFill>
              </a:rPr>
              <a:t>,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emocioneve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dhe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ndjenjave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dhe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nga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karakteri</a:t>
            </a:r>
            <a:r>
              <a:rPr lang="en-US" sz="2200" dirty="0">
                <a:solidFill>
                  <a:srgbClr val="221913"/>
                </a:solidFill>
              </a:rPr>
              <a:t> i </a:t>
            </a:r>
            <a:r>
              <a:rPr lang="en-US" sz="2200" dirty="0" err="1">
                <a:solidFill>
                  <a:srgbClr val="221913"/>
                </a:solidFill>
              </a:rPr>
              <a:t>përbashkët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dhe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sq-AL" sz="2200" dirty="0" smtClean="0">
                <a:solidFill>
                  <a:srgbClr val="221913"/>
                </a:solidFill>
              </a:rPr>
              <a:t>i</a:t>
            </a:r>
            <a:r>
              <a:rPr lang="en-US" sz="2200" dirty="0" smtClean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veçantë</a:t>
            </a:r>
            <a:r>
              <a:rPr lang="en-US" sz="2200" dirty="0">
                <a:solidFill>
                  <a:srgbClr val="221913"/>
                </a:solidFill>
              </a:rPr>
              <a:t> i </a:t>
            </a:r>
            <a:r>
              <a:rPr lang="en-US" sz="2200" dirty="0" err="1">
                <a:solidFill>
                  <a:srgbClr val="221913"/>
                </a:solidFill>
              </a:rPr>
              <a:t>ndërtimit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psiko-fiziologjik</a:t>
            </a:r>
            <a:r>
              <a:rPr lang="en-US" sz="2200" dirty="0">
                <a:solidFill>
                  <a:srgbClr val="221913"/>
                </a:solidFill>
              </a:rPr>
              <a:t> i </a:t>
            </a:r>
            <a:r>
              <a:rPr lang="en-US" sz="2200" dirty="0" err="1">
                <a:solidFill>
                  <a:srgbClr val="221913"/>
                </a:solidFill>
              </a:rPr>
              <a:t>organeve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komunikimit</a:t>
            </a:r>
            <a:r>
              <a:rPr lang="en-US" sz="2200" dirty="0">
                <a:solidFill>
                  <a:srgbClr val="221913"/>
                </a:solidFill>
              </a:rPr>
              <a:t>, </a:t>
            </a:r>
            <a:r>
              <a:rPr lang="en-US" sz="2200" dirty="0" err="1">
                <a:solidFill>
                  <a:srgbClr val="221913"/>
                </a:solidFill>
              </a:rPr>
              <a:t>siç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janë</a:t>
            </a:r>
            <a:r>
              <a:rPr lang="en-US" sz="2200" dirty="0">
                <a:solidFill>
                  <a:srgbClr val="221913"/>
                </a:solidFill>
              </a:rPr>
              <a:t>: </a:t>
            </a:r>
            <a:r>
              <a:rPr lang="en-US" sz="2200" dirty="0" err="1">
                <a:solidFill>
                  <a:srgbClr val="221913"/>
                </a:solidFill>
              </a:rPr>
              <a:t>organet</a:t>
            </a:r>
            <a:r>
              <a:rPr lang="en-US" sz="2200" dirty="0">
                <a:solidFill>
                  <a:srgbClr val="221913"/>
                </a:solidFill>
              </a:rPr>
              <a:t> e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folurit</a:t>
            </a:r>
            <a:r>
              <a:rPr lang="en-US" sz="2200" dirty="0">
                <a:solidFill>
                  <a:srgbClr val="221913"/>
                </a:solidFill>
              </a:rPr>
              <a:t>,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 smtClean="0">
                <a:solidFill>
                  <a:srgbClr val="221913"/>
                </a:solidFill>
              </a:rPr>
              <a:t>dëgjuarit</a:t>
            </a:r>
            <a:r>
              <a:rPr lang="sq-AL" sz="2200" dirty="0" smtClean="0">
                <a:solidFill>
                  <a:srgbClr val="221913"/>
                </a:solidFill>
              </a:rPr>
              <a:t>,</a:t>
            </a:r>
            <a:r>
              <a:rPr lang="en-US" sz="2200" dirty="0" smtClean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të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parit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dhe</a:t>
            </a:r>
            <a:r>
              <a:rPr lang="en-US" sz="2200" dirty="0">
                <a:solidFill>
                  <a:srgbClr val="221913"/>
                </a:solidFill>
              </a:rPr>
              <a:t> </a:t>
            </a:r>
            <a:r>
              <a:rPr lang="en-US" sz="2200" dirty="0" err="1">
                <a:solidFill>
                  <a:srgbClr val="221913"/>
                </a:solidFill>
              </a:rPr>
              <a:t>dora</a:t>
            </a:r>
            <a:r>
              <a:rPr lang="en-US" sz="2200" dirty="0">
                <a:solidFill>
                  <a:srgbClr val="221913"/>
                </a:solidFill>
              </a:rPr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267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12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OBJEKTIVAT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554480"/>
            <a:ext cx="7924800" cy="4846320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sq-AL" sz="2000" dirty="0">
                <a:solidFill>
                  <a:srgbClr val="221913"/>
                </a:solidFill>
              </a:rPr>
              <a:t>-</a:t>
            </a:r>
            <a:r>
              <a:rPr lang="en-US" sz="2000" dirty="0" smtClean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Studimi</a:t>
            </a:r>
            <a:r>
              <a:rPr lang="en-US" sz="1600" dirty="0">
                <a:solidFill>
                  <a:srgbClr val="221913"/>
                </a:solidFill>
              </a:rPr>
              <a:t> i </a:t>
            </a:r>
            <a:r>
              <a:rPr lang="en-US" sz="1600" dirty="0" err="1">
                <a:solidFill>
                  <a:srgbClr val="221913"/>
                </a:solidFill>
              </a:rPr>
              <a:t>ngjashmërive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dhe</a:t>
            </a:r>
            <a:r>
              <a:rPr lang="en-US" sz="1600" dirty="0">
                <a:solidFill>
                  <a:srgbClr val="221913"/>
                </a:solidFill>
              </a:rPr>
              <a:t> i </a:t>
            </a:r>
            <a:r>
              <a:rPr lang="en-US" sz="1600" dirty="0" err="1">
                <a:solidFill>
                  <a:srgbClr val="221913"/>
                </a:solidFill>
              </a:rPr>
              <a:t>dallimeve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dukuritë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gjuhësore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gjuhës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amtare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dhe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huaj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që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përbën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objektin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kryesor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këtij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projekti</a:t>
            </a:r>
            <a:r>
              <a:rPr lang="en-US" sz="1600" dirty="0">
                <a:solidFill>
                  <a:srgbClr val="221913"/>
                </a:solidFill>
              </a:rPr>
              <a:t>, do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ndihmojë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për</a:t>
            </a:r>
            <a:r>
              <a:rPr lang="en-US" sz="1600" dirty="0">
                <a:solidFill>
                  <a:srgbClr val="221913"/>
                </a:solidFill>
              </a:rPr>
              <a:t> ta </a:t>
            </a:r>
            <a:r>
              <a:rPr lang="en-US" sz="1600" dirty="0" err="1">
                <a:solidFill>
                  <a:srgbClr val="221913"/>
                </a:solidFill>
              </a:rPr>
              <a:t>organizuar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mënyrë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efektshme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dhe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më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ekonomike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procesin</a:t>
            </a:r>
            <a:r>
              <a:rPr lang="en-US" sz="1600" dirty="0">
                <a:solidFill>
                  <a:srgbClr val="221913"/>
                </a:solidFill>
              </a:rPr>
              <a:t> e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mësuarit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gjuhës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së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huaj</a:t>
            </a:r>
            <a:r>
              <a:rPr lang="en-US" sz="1600" dirty="0">
                <a:solidFill>
                  <a:srgbClr val="221913"/>
                </a:solidFill>
              </a:rPr>
              <a:t>, duke u </a:t>
            </a:r>
            <a:r>
              <a:rPr lang="en-US" sz="1600" dirty="0" err="1">
                <a:solidFill>
                  <a:srgbClr val="221913"/>
                </a:solidFill>
              </a:rPr>
              <a:t>kushtuar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vëmendje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kushteve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përshtatjes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së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gjuhës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ose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barties</a:t>
            </a:r>
            <a:r>
              <a:rPr lang="en-US" sz="1600" dirty="0">
                <a:solidFill>
                  <a:srgbClr val="221913"/>
                </a:solidFill>
              </a:rPr>
              <a:t> negative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shprehive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dhe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aftësive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nga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gjuha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amtare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gjuhën</a:t>
            </a:r>
            <a:r>
              <a:rPr lang="en-US" sz="1600" dirty="0">
                <a:solidFill>
                  <a:srgbClr val="221913"/>
                </a:solidFill>
              </a:rPr>
              <a:t> e </a:t>
            </a:r>
            <a:r>
              <a:rPr lang="en-US" sz="1600" dirty="0" err="1">
                <a:solidFill>
                  <a:srgbClr val="221913"/>
                </a:solidFill>
              </a:rPr>
              <a:t>huaj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dhe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anasjelltas</a:t>
            </a:r>
            <a:r>
              <a:rPr lang="en-US" sz="1600" dirty="0">
                <a:solidFill>
                  <a:srgbClr val="221913"/>
                </a:solidFill>
              </a:rPr>
              <a:t>. </a:t>
            </a:r>
            <a:r>
              <a:rPr lang="en-US" sz="1600" dirty="0" err="1">
                <a:solidFill>
                  <a:srgbClr val="221913"/>
                </a:solidFill>
              </a:rPr>
              <a:t>Këtë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studim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krahasues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gjuhëve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ballkanike</a:t>
            </a:r>
            <a:r>
              <a:rPr lang="en-US" sz="1600" dirty="0">
                <a:solidFill>
                  <a:srgbClr val="221913"/>
                </a:solidFill>
              </a:rPr>
              <a:t> ne do </a:t>
            </a:r>
            <a:r>
              <a:rPr lang="sq-AL" sz="1600" dirty="0" smtClean="0">
                <a:solidFill>
                  <a:srgbClr val="221913"/>
                </a:solidFill>
              </a:rPr>
              <a:t>t’a</a:t>
            </a:r>
            <a:r>
              <a:rPr lang="en-US" sz="1600" dirty="0" smtClean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bëjmë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kryesisht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për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qëllime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 smtClean="0">
                <a:solidFill>
                  <a:srgbClr val="221913"/>
                </a:solidFill>
              </a:rPr>
              <a:t>gjuhësore</a:t>
            </a:r>
            <a:r>
              <a:rPr lang="sq-AL" sz="1600" dirty="0" smtClean="0">
                <a:solidFill>
                  <a:srgbClr val="221913"/>
                </a:solidFill>
              </a:rPr>
              <a:t>, i cili </a:t>
            </a:r>
            <a:r>
              <a:rPr lang="en-US" sz="1600" dirty="0" smtClean="0">
                <a:solidFill>
                  <a:srgbClr val="221913"/>
                </a:solidFill>
              </a:rPr>
              <a:t>do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gjejë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pasqyrimin</a:t>
            </a:r>
            <a:r>
              <a:rPr lang="en-US" sz="1600" dirty="0">
                <a:solidFill>
                  <a:srgbClr val="221913"/>
                </a:solidFill>
              </a:rPr>
              <a:t> e </a:t>
            </a:r>
            <a:r>
              <a:rPr lang="en-US" sz="1600" dirty="0" err="1">
                <a:solidFill>
                  <a:srgbClr val="221913"/>
                </a:solidFill>
              </a:rPr>
              <a:t>duhur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metodikën</a:t>
            </a:r>
            <a:r>
              <a:rPr lang="en-US" sz="1600" dirty="0">
                <a:solidFill>
                  <a:srgbClr val="221913"/>
                </a:solidFill>
              </a:rPr>
              <a:t> e </a:t>
            </a:r>
            <a:r>
              <a:rPr lang="en-US" sz="1600" dirty="0" err="1">
                <a:solidFill>
                  <a:srgbClr val="221913"/>
                </a:solidFill>
              </a:rPr>
              <a:t>mësimdhënies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së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gjuhëve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huaja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në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fjalë</a:t>
            </a:r>
            <a:r>
              <a:rPr lang="en-US" sz="1600" dirty="0">
                <a:solidFill>
                  <a:srgbClr val="221913"/>
                </a:solidFill>
              </a:rPr>
              <a:t>, </a:t>
            </a:r>
            <a:r>
              <a:rPr lang="en-US" sz="1600" dirty="0" err="1">
                <a:solidFill>
                  <a:srgbClr val="221913"/>
                </a:solidFill>
              </a:rPr>
              <a:t>çka</a:t>
            </a:r>
            <a:r>
              <a:rPr lang="en-US" sz="1600" dirty="0">
                <a:solidFill>
                  <a:srgbClr val="221913"/>
                </a:solidFill>
              </a:rPr>
              <a:t> do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përfundojë</a:t>
            </a:r>
            <a:r>
              <a:rPr lang="en-US" sz="1600" dirty="0">
                <a:solidFill>
                  <a:srgbClr val="221913"/>
                </a:solidFill>
              </a:rPr>
              <a:t> me </a:t>
            </a:r>
            <a:r>
              <a:rPr lang="en-US" sz="1600" dirty="0" err="1">
                <a:solidFill>
                  <a:srgbClr val="221913"/>
                </a:solidFill>
              </a:rPr>
              <a:t>paraqitjen</a:t>
            </a:r>
            <a:r>
              <a:rPr lang="en-US" sz="1600" dirty="0">
                <a:solidFill>
                  <a:srgbClr val="221913"/>
                </a:solidFill>
              </a:rPr>
              <a:t> e </a:t>
            </a:r>
            <a:r>
              <a:rPr lang="en-US" sz="1600" dirty="0" err="1">
                <a:solidFill>
                  <a:srgbClr val="221913"/>
                </a:solidFill>
              </a:rPr>
              <a:t>një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udhëzuesi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metodik</a:t>
            </a:r>
            <a:r>
              <a:rPr lang="en-US" sz="1600" dirty="0">
                <a:solidFill>
                  <a:srgbClr val="221913"/>
                </a:solidFill>
              </a:rPr>
              <a:t> me </a:t>
            </a:r>
            <a:r>
              <a:rPr lang="en-US" sz="1600" dirty="0" err="1">
                <a:solidFill>
                  <a:srgbClr val="221913"/>
                </a:solidFill>
              </a:rPr>
              <a:t>ushtrime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dhe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detyra</a:t>
            </a:r>
            <a:r>
              <a:rPr lang="en-US" sz="1600" dirty="0">
                <a:solidFill>
                  <a:srgbClr val="221913"/>
                </a:solidFill>
              </a:rPr>
              <a:t>, </a:t>
            </a:r>
            <a:r>
              <a:rPr lang="en-US" sz="1600" dirty="0" err="1">
                <a:solidFill>
                  <a:srgbClr val="221913"/>
                </a:solidFill>
              </a:rPr>
              <a:t>që</a:t>
            </a:r>
            <a:r>
              <a:rPr lang="en-US" sz="1600" dirty="0">
                <a:solidFill>
                  <a:srgbClr val="221913"/>
                </a:solidFill>
              </a:rPr>
              <a:t> do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lehtësojnë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përvetësimin</a:t>
            </a:r>
            <a:r>
              <a:rPr lang="en-US" sz="1600" dirty="0">
                <a:solidFill>
                  <a:srgbClr val="221913"/>
                </a:solidFill>
              </a:rPr>
              <a:t> e </a:t>
            </a:r>
            <a:r>
              <a:rPr lang="en-US" sz="1600" dirty="0" err="1">
                <a:solidFill>
                  <a:srgbClr val="221913"/>
                </a:solidFill>
              </a:rPr>
              <a:t>gjuhëve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të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huaja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dhe</a:t>
            </a:r>
            <a:r>
              <a:rPr lang="en-US" sz="1600" dirty="0">
                <a:solidFill>
                  <a:srgbClr val="221913"/>
                </a:solidFill>
              </a:rPr>
              <a:t> </a:t>
            </a:r>
            <a:r>
              <a:rPr lang="en-US" sz="1600" dirty="0" err="1">
                <a:solidFill>
                  <a:srgbClr val="221913"/>
                </a:solidFill>
              </a:rPr>
              <a:t>kapërcimin</a:t>
            </a:r>
            <a:r>
              <a:rPr lang="en-US" sz="1600" dirty="0">
                <a:solidFill>
                  <a:srgbClr val="221913"/>
                </a:solidFill>
              </a:rPr>
              <a:t> e </a:t>
            </a:r>
            <a:r>
              <a:rPr lang="en-US" sz="1600" dirty="0" err="1">
                <a:solidFill>
                  <a:srgbClr val="221913"/>
                </a:solidFill>
              </a:rPr>
              <a:t>vështirësive</a:t>
            </a:r>
            <a:r>
              <a:rPr lang="en-US" sz="1600" dirty="0">
                <a:solidFill>
                  <a:srgbClr val="221913"/>
                </a:solidFill>
              </a:rPr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27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069848"/>
            <a:ext cx="8534400" cy="75895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ANALIZA E GRUPEVE TË SUNUARA DHE E PALËVE TË INTERESIT NGA PROJEKTI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86000"/>
            <a:ext cx="80010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>
                <a:solidFill>
                  <a:srgbClr val="221913"/>
                </a:solidFill>
              </a:rPr>
              <a:t>Analiza</a:t>
            </a:r>
            <a:r>
              <a:rPr lang="en-US" sz="2000" dirty="0">
                <a:solidFill>
                  <a:srgbClr val="221913"/>
                </a:solidFill>
              </a:rPr>
              <a:t> e </a:t>
            </a:r>
            <a:r>
              <a:rPr lang="en-US" sz="2000" dirty="0" err="1">
                <a:solidFill>
                  <a:srgbClr val="221913"/>
                </a:solidFill>
              </a:rPr>
              <a:t>grupeve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të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synuara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dhe</a:t>
            </a:r>
            <a:r>
              <a:rPr lang="en-US" sz="2000" dirty="0">
                <a:solidFill>
                  <a:srgbClr val="221913"/>
                </a:solidFill>
              </a:rPr>
              <a:t> e </a:t>
            </a:r>
            <a:r>
              <a:rPr lang="en-US" sz="2000" dirty="0" err="1">
                <a:solidFill>
                  <a:srgbClr val="221913"/>
                </a:solidFill>
              </a:rPr>
              <a:t>palëve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të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interesit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nga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projekti</a:t>
            </a:r>
            <a:r>
              <a:rPr lang="en-US" sz="2000" dirty="0">
                <a:solidFill>
                  <a:srgbClr val="221913"/>
                </a:solidFill>
              </a:rPr>
              <a:t> do </a:t>
            </a:r>
            <a:r>
              <a:rPr lang="en-US" sz="2000" dirty="0" err="1">
                <a:solidFill>
                  <a:srgbClr val="221913"/>
                </a:solidFill>
              </a:rPr>
              <a:t>të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synojë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në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përfitimet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nga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ky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projekt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prej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institucionit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në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nivel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lokal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dhe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kombëtar</a:t>
            </a:r>
            <a:r>
              <a:rPr lang="en-US" sz="2000" dirty="0">
                <a:solidFill>
                  <a:srgbClr val="221913"/>
                </a:solidFill>
              </a:rPr>
              <a:t>. Ne do </a:t>
            </a:r>
            <a:r>
              <a:rPr lang="en-US" sz="2000" dirty="0" err="1">
                <a:solidFill>
                  <a:srgbClr val="221913"/>
                </a:solidFill>
              </a:rPr>
              <a:t>të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ndihmojmë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gjithashtu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realizimin</a:t>
            </a:r>
            <a:r>
              <a:rPr lang="en-US" sz="2000" dirty="0">
                <a:solidFill>
                  <a:srgbClr val="221913"/>
                </a:solidFill>
              </a:rPr>
              <a:t> e </a:t>
            </a:r>
            <a:r>
              <a:rPr lang="en-US" sz="2000" dirty="0" err="1">
                <a:solidFill>
                  <a:srgbClr val="221913"/>
                </a:solidFill>
              </a:rPr>
              <a:t>objektivave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specifike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të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këtij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projekti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si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dhe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veprimtaritë</a:t>
            </a:r>
            <a:r>
              <a:rPr lang="en-US" sz="2000" dirty="0">
                <a:solidFill>
                  <a:srgbClr val="221913"/>
                </a:solidFill>
              </a:rPr>
              <a:t> e </a:t>
            </a:r>
            <a:r>
              <a:rPr lang="en-US" sz="2000" dirty="0" err="1">
                <a:solidFill>
                  <a:srgbClr val="221913"/>
                </a:solidFill>
              </a:rPr>
              <a:t>parashikuara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në</a:t>
            </a:r>
            <a:r>
              <a:rPr lang="en-US" sz="2000" dirty="0">
                <a:solidFill>
                  <a:srgbClr val="221913"/>
                </a:solidFill>
              </a:rPr>
              <a:t> </a:t>
            </a:r>
            <a:r>
              <a:rPr lang="en-US" sz="2000" dirty="0" err="1">
                <a:solidFill>
                  <a:srgbClr val="221913"/>
                </a:solidFill>
              </a:rPr>
              <a:t>të</a:t>
            </a:r>
            <a:r>
              <a:rPr lang="en-US" sz="2000" dirty="0">
                <a:solidFill>
                  <a:srgbClr val="221913"/>
                </a:solidFill>
              </a:rPr>
              <a:t>, </a:t>
            </a:r>
            <a:r>
              <a:rPr lang="en-US" sz="2000" dirty="0" err="1">
                <a:solidFill>
                  <a:srgbClr val="221913"/>
                </a:solidFill>
              </a:rPr>
              <a:t>lidhur</a:t>
            </a:r>
            <a:r>
              <a:rPr lang="en-US" sz="2000" dirty="0">
                <a:solidFill>
                  <a:srgbClr val="221913"/>
                </a:solidFill>
              </a:rPr>
              <a:t> me </a:t>
            </a:r>
            <a:r>
              <a:rPr lang="en-US" sz="2000" dirty="0" err="1">
                <a:solidFill>
                  <a:srgbClr val="221913"/>
                </a:solidFill>
              </a:rPr>
              <a:t>nevojat</a:t>
            </a:r>
            <a:r>
              <a:rPr lang="en-US" sz="2000" dirty="0">
                <a:solidFill>
                  <a:srgbClr val="221913"/>
                </a:solidFill>
              </a:rPr>
              <a:t> e </a:t>
            </a:r>
            <a:r>
              <a:rPr lang="en-US" sz="2000" dirty="0" err="1">
                <a:solidFill>
                  <a:srgbClr val="221913"/>
                </a:solidFill>
              </a:rPr>
              <a:t>përfituesit</a:t>
            </a:r>
            <a:r>
              <a:rPr lang="en-US" sz="2000" dirty="0">
                <a:solidFill>
                  <a:srgbClr val="221913"/>
                </a:solidFill>
              </a:rPr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92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12648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AKTIVITETET E PROJEKTIT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sq-AL" sz="2600" b="1" dirty="0" smtClean="0"/>
              <a:t>Aktiviteti nr.1 </a:t>
            </a:r>
            <a:r>
              <a:rPr lang="sq-AL" sz="2600" dirty="0" smtClean="0"/>
              <a:t>- </a:t>
            </a:r>
            <a:r>
              <a:rPr lang="en-US" sz="2600" dirty="0" smtClean="0"/>
              <a:t>Seminar </a:t>
            </a:r>
            <a:r>
              <a:rPr lang="en-US" sz="2600" dirty="0" err="1" smtClean="0"/>
              <a:t>pune</a:t>
            </a:r>
            <a:r>
              <a:rPr lang="en-US" sz="2600" dirty="0" smtClean="0"/>
              <a:t> me </a:t>
            </a:r>
            <a:r>
              <a:rPr lang="en-US" sz="2600" dirty="0" err="1" smtClean="0"/>
              <a:t>pjesëmarrjen</a:t>
            </a:r>
            <a:r>
              <a:rPr lang="en-US" sz="2600" dirty="0" smtClean="0"/>
              <a:t> e </a:t>
            </a:r>
            <a:r>
              <a:rPr lang="en-US" sz="2600" dirty="0" err="1" smtClean="0"/>
              <a:t>studiuesve</a:t>
            </a:r>
            <a:r>
              <a:rPr lang="en-US" sz="2600" dirty="0" smtClean="0"/>
              <a:t> </a:t>
            </a:r>
            <a:r>
              <a:rPr lang="en-US" sz="2600" dirty="0" err="1" smtClean="0"/>
              <a:t>jashtë</a:t>
            </a:r>
            <a:r>
              <a:rPr lang="en-US" sz="2600" dirty="0" smtClean="0"/>
              <a:t> </a:t>
            </a:r>
            <a:r>
              <a:rPr lang="en-US" sz="2600" dirty="0" err="1" smtClean="0"/>
              <a:t>projektit</a:t>
            </a:r>
            <a:r>
              <a:rPr lang="en-US" sz="2600" dirty="0" smtClean="0"/>
              <a:t> </a:t>
            </a:r>
            <a:r>
              <a:rPr lang="en-US" sz="2600" dirty="0" err="1" smtClean="0"/>
              <a:t>në</a:t>
            </a:r>
            <a:r>
              <a:rPr lang="en-US" sz="2600" dirty="0" smtClean="0"/>
              <a:t> fund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secilit</a:t>
            </a:r>
            <a:r>
              <a:rPr lang="en-US" sz="2600" dirty="0" smtClean="0"/>
              <a:t> </a:t>
            </a:r>
            <a:r>
              <a:rPr lang="en-US" sz="2600" dirty="0" err="1" smtClean="0"/>
              <a:t>vit</a:t>
            </a:r>
            <a:r>
              <a:rPr lang="en-US" sz="2600" dirty="0" smtClean="0"/>
              <a:t>. </a:t>
            </a:r>
            <a:r>
              <a:rPr lang="en-US" sz="2600" dirty="0" err="1" smtClean="0"/>
              <a:t>Paraqitje</a:t>
            </a:r>
            <a:r>
              <a:rPr lang="en-US" sz="2600" dirty="0" smtClean="0"/>
              <a:t> </a:t>
            </a:r>
            <a:r>
              <a:rPr lang="en-US" sz="2600" dirty="0" err="1" smtClean="0"/>
              <a:t>referatesh</a:t>
            </a:r>
            <a:r>
              <a:rPr lang="en-US" sz="2600" dirty="0" smtClean="0"/>
              <a:t> </a:t>
            </a:r>
            <a:r>
              <a:rPr lang="en-US" sz="2600" dirty="0" err="1" smtClean="0"/>
              <a:t>nga</a:t>
            </a:r>
            <a:r>
              <a:rPr lang="en-US" sz="2600" dirty="0" smtClean="0"/>
              <a:t> </a:t>
            </a:r>
            <a:r>
              <a:rPr lang="en-US" sz="2600" dirty="0" err="1" smtClean="0"/>
              <a:t>çdo</a:t>
            </a:r>
            <a:r>
              <a:rPr lang="en-US" sz="2600" dirty="0" smtClean="0"/>
              <a:t> </a:t>
            </a:r>
            <a:r>
              <a:rPr lang="en-US" sz="2600" dirty="0" err="1" smtClean="0"/>
              <a:t>anëtar</a:t>
            </a:r>
            <a:r>
              <a:rPr lang="en-US" sz="2600" dirty="0" smtClean="0"/>
              <a:t> i </a:t>
            </a:r>
            <a:r>
              <a:rPr lang="en-US" sz="2600" dirty="0" err="1" smtClean="0"/>
              <a:t>projektit</a:t>
            </a:r>
            <a:r>
              <a:rPr lang="en-US" sz="2600" dirty="0" smtClean="0"/>
              <a:t>, </a:t>
            </a:r>
            <a:r>
              <a:rPr lang="en-US" sz="2600" dirty="0" err="1" smtClean="0"/>
              <a:t>ku</a:t>
            </a:r>
            <a:r>
              <a:rPr lang="en-US" sz="2600" dirty="0" smtClean="0"/>
              <a:t> </a:t>
            </a:r>
            <a:r>
              <a:rPr lang="en-US" sz="2600" dirty="0" err="1" smtClean="0"/>
              <a:t>mbi</a:t>
            </a:r>
            <a:r>
              <a:rPr lang="en-US" sz="2600" dirty="0" smtClean="0"/>
              <a:t> </a:t>
            </a:r>
            <a:r>
              <a:rPr lang="en-US" sz="2600" dirty="0" err="1" smtClean="0"/>
              <a:t>bazën</a:t>
            </a:r>
            <a:r>
              <a:rPr lang="en-US" sz="2600" dirty="0" smtClean="0"/>
              <a:t> e </a:t>
            </a:r>
            <a:r>
              <a:rPr lang="en-US" sz="2600" dirty="0" err="1" smtClean="0"/>
              <a:t>diskutimeve</a:t>
            </a:r>
            <a:r>
              <a:rPr lang="en-US" sz="2600" dirty="0" smtClean="0"/>
              <a:t> do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vlerësohen</a:t>
            </a:r>
            <a:r>
              <a:rPr lang="en-US" sz="2600" dirty="0" smtClean="0"/>
              <a:t> </a:t>
            </a:r>
            <a:r>
              <a:rPr lang="en-US" sz="2600" dirty="0" err="1" smtClean="0"/>
              <a:t>arritjet</a:t>
            </a:r>
            <a:r>
              <a:rPr lang="en-US" sz="2600" dirty="0" smtClean="0"/>
              <a:t> e </a:t>
            </a:r>
            <a:r>
              <a:rPr lang="en-US" sz="2600" dirty="0" err="1" smtClean="0"/>
              <a:t>shënuara</a:t>
            </a:r>
            <a:r>
              <a:rPr lang="en-US" sz="2600" dirty="0" smtClean="0"/>
              <a:t> </a:t>
            </a:r>
            <a:r>
              <a:rPr lang="en-US" sz="2600" dirty="0" err="1" smtClean="0"/>
              <a:t>nga</a:t>
            </a:r>
            <a:r>
              <a:rPr lang="en-US" sz="2600" dirty="0" smtClean="0"/>
              <a:t> </a:t>
            </a:r>
            <a:r>
              <a:rPr lang="en-US" sz="2600" dirty="0" err="1" smtClean="0"/>
              <a:t>secili</a:t>
            </a:r>
            <a:r>
              <a:rPr lang="en-US" sz="2600" dirty="0" smtClean="0"/>
              <a:t> </a:t>
            </a:r>
            <a:r>
              <a:rPr lang="en-US" sz="2600" dirty="0" err="1" smtClean="0"/>
              <a:t>anëtar</a:t>
            </a:r>
            <a:r>
              <a:rPr lang="en-US" sz="2600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sq-AL" sz="2600" b="1" dirty="0">
                <a:solidFill>
                  <a:prstClr val="black"/>
                </a:solidFill>
              </a:rPr>
              <a:t>Aktiviteti </a:t>
            </a:r>
            <a:r>
              <a:rPr lang="sq-AL" sz="2600" b="1" dirty="0" smtClean="0">
                <a:solidFill>
                  <a:prstClr val="black"/>
                </a:solidFill>
              </a:rPr>
              <a:t>nr.2 </a:t>
            </a:r>
            <a:r>
              <a:rPr lang="sq-AL" sz="2600" dirty="0">
                <a:solidFill>
                  <a:prstClr val="black"/>
                </a:solidFill>
              </a:rPr>
              <a:t>- </a:t>
            </a:r>
            <a:r>
              <a:rPr lang="en-US" sz="2600" dirty="0" err="1" smtClean="0"/>
              <a:t>Paraqitja</a:t>
            </a:r>
            <a:r>
              <a:rPr lang="en-US" sz="2600" dirty="0" smtClean="0"/>
              <a:t> e </a:t>
            </a:r>
            <a:r>
              <a:rPr lang="en-US" sz="2600" dirty="0" smtClean="0"/>
              <a:t> </a:t>
            </a:r>
            <a:r>
              <a:rPr lang="en-US" sz="2600" dirty="0" err="1" smtClean="0"/>
              <a:t>materialeve</a:t>
            </a:r>
            <a:r>
              <a:rPr lang="en-US" sz="2600" dirty="0" smtClean="0"/>
              <a:t> </a:t>
            </a:r>
            <a:r>
              <a:rPr lang="en-US" sz="2600" dirty="0" err="1" smtClean="0"/>
              <a:t>nga</a:t>
            </a:r>
            <a:r>
              <a:rPr lang="en-US" sz="2600" dirty="0" smtClean="0"/>
              <a:t> </a:t>
            </a:r>
            <a:r>
              <a:rPr lang="en-US" sz="2600" dirty="0" err="1" smtClean="0"/>
              <a:t>anëtarët</a:t>
            </a:r>
            <a:r>
              <a:rPr lang="en-US" sz="2600" dirty="0" smtClean="0"/>
              <a:t> e </a:t>
            </a:r>
            <a:r>
              <a:rPr lang="en-US" sz="2600" dirty="0" err="1" smtClean="0"/>
              <a:t>grupit</a:t>
            </a:r>
            <a:r>
              <a:rPr lang="en-US" sz="2600" dirty="0" smtClean="0"/>
              <a:t>,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cilat</a:t>
            </a:r>
            <a:r>
              <a:rPr lang="en-US" sz="2600" dirty="0" smtClean="0"/>
              <a:t> do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shërbejnë</a:t>
            </a:r>
            <a:r>
              <a:rPr lang="en-US" sz="2600" dirty="0" smtClean="0"/>
              <a:t> </a:t>
            </a:r>
            <a:r>
              <a:rPr lang="en-US" sz="2600" dirty="0" err="1" smtClean="0"/>
              <a:t>si</a:t>
            </a:r>
            <a:r>
              <a:rPr lang="en-US" sz="2600" dirty="0" smtClean="0"/>
              <a:t> </a:t>
            </a:r>
            <a:r>
              <a:rPr lang="en-US" sz="2600" dirty="0" err="1" smtClean="0"/>
              <a:t>bazë</a:t>
            </a:r>
            <a:r>
              <a:rPr lang="en-US" sz="2600" dirty="0" smtClean="0"/>
              <a:t> </a:t>
            </a:r>
            <a:r>
              <a:rPr lang="en-US" sz="2600" dirty="0" err="1" smtClean="0"/>
              <a:t>për</a:t>
            </a:r>
            <a:r>
              <a:rPr lang="en-US" sz="2600" dirty="0" smtClean="0"/>
              <a:t> </a:t>
            </a:r>
            <a:r>
              <a:rPr lang="en-US" sz="2600" dirty="0" err="1" smtClean="0"/>
              <a:t>mbajtjen</a:t>
            </a:r>
            <a:r>
              <a:rPr lang="en-US" sz="2600" dirty="0" smtClean="0"/>
              <a:t> e </a:t>
            </a:r>
            <a:r>
              <a:rPr lang="en-US" sz="2600" dirty="0" err="1" smtClean="0"/>
              <a:t>temave</a:t>
            </a:r>
            <a:r>
              <a:rPr lang="en-US" sz="2600" dirty="0" smtClean="0"/>
              <a:t> </a:t>
            </a:r>
            <a:r>
              <a:rPr lang="en-US" sz="2600" dirty="0" err="1" smtClean="0"/>
              <a:t>në</a:t>
            </a:r>
            <a:r>
              <a:rPr lang="en-US" sz="2600" dirty="0" smtClean="0"/>
              <a:t> </a:t>
            </a:r>
            <a:r>
              <a:rPr lang="en-US" sz="2600" dirty="0" err="1" smtClean="0"/>
              <a:t>veprimtaritë</a:t>
            </a:r>
            <a:r>
              <a:rPr lang="en-US" sz="2600" dirty="0" smtClean="0"/>
              <a:t> </a:t>
            </a:r>
            <a:r>
              <a:rPr lang="en-US" sz="2600" dirty="0" err="1" smtClean="0"/>
              <a:t>organizuese</a:t>
            </a:r>
            <a:r>
              <a:rPr lang="en-US" sz="2600" dirty="0" smtClean="0"/>
              <a:t> </a:t>
            </a:r>
            <a:r>
              <a:rPr lang="en-US" sz="2600" dirty="0" err="1" smtClean="0"/>
              <a:t>nga</a:t>
            </a:r>
            <a:r>
              <a:rPr lang="en-US" sz="2600" dirty="0" smtClean="0"/>
              <a:t> </a:t>
            </a:r>
            <a:r>
              <a:rPr lang="en-US" sz="2600" dirty="0" err="1" smtClean="0"/>
              <a:t>Institucionet</a:t>
            </a:r>
            <a:r>
              <a:rPr lang="en-US" sz="2600" dirty="0" smtClean="0"/>
              <a:t> </a:t>
            </a:r>
            <a:r>
              <a:rPr lang="en-US" sz="2600" dirty="0" err="1" smtClean="0"/>
              <a:t>brenda</a:t>
            </a:r>
            <a:r>
              <a:rPr lang="en-US" sz="2600" dirty="0" smtClean="0"/>
              <a:t> </a:t>
            </a:r>
            <a:r>
              <a:rPr lang="en-US" sz="2600" dirty="0" err="1" smtClean="0"/>
              <a:t>vendit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nga</a:t>
            </a:r>
            <a:r>
              <a:rPr lang="en-US" sz="2600" dirty="0" smtClean="0"/>
              <a:t> </a:t>
            </a:r>
            <a:r>
              <a:rPr lang="en-US" sz="2600" dirty="0" err="1" smtClean="0"/>
              <a:t>referatet</a:t>
            </a:r>
            <a:r>
              <a:rPr lang="en-US" sz="2600" dirty="0" smtClean="0"/>
              <a:t> e </a:t>
            </a:r>
            <a:r>
              <a:rPr lang="en-US" sz="2600" dirty="0" err="1" smtClean="0"/>
              <a:t>përbashkëta</a:t>
            </a:r>
            <a:r>
              <a:rPr lang="en-US" sz="2600" dirty="0" smtClean="0"/>
              <a:t> </a:t>
            </a:r>
            <a:r>
              <a:rPr lang="en-US" sz="2600" dirty="0" err="1" smtClean="0"/>
              <a:t>nga</a:t>
            </a:r>
            <a:r>
              <a:rPr lang="en-US" sz="2600" dirty="0" smtClean="0"/>
              <a:t> </a:t>
            </a:r>
            <a:r>
              <a:rPr lang="en-US" sz="2600" dirty="0" err="1" smtClean="0"/>
              <a:t>anëtarët</a:t>
            </a:r>
            <a:r>
              <a:rPr lang="en-US" sz="2600" dirty="0" smtClean="0"/>
              <a:t> e </a:t>
            </a:r>
            <a:r>
              <a:rPr lang="en-US" sz="2600" dirty="0" err="1" smtClean="0"/>
              <a:t>grupit</a:t>
            </a:r>
            <a:r>
              <a:rPr lang="en-US" sz="2600" dirty="0" smtClean="0"/>
              <a:t> </a:t>
            </a:r>
            <a:r>
              <a:rPr lang="sq-AL" sz="2600" dirty="0" smtClean="0"/>
              <a:t>në</a:t>
            </a:r>
            <a:r>
              <a:rPr lang="en-US" sz="2600" dirty="0" smtClean="0"/>
              <a:t> </a:t>
            </a:r>
            <a:r>
              <a:rPr lang="en-US" sz="2600" dirty="0" err="1" smtClean="0"/>
              <a:t>një</a:t>
            </a:r>
            <a:r>
              <a:rPr lang="en-US" sz="2600" dirty="0" smtClean="0"/>
              <a:t> </a:t>
            </a:r>
            <a:r>
              <a:rPr lang="en-US" sz="2600" dirty="0" err="1" smtClean="0"/>
              <a:t>veprimtari</a:t>
            </a:r>
            <a:r>
              <a:rPr lang="en-US" sz="2600" dirty="0" smtClean="0"/>
              <a:t> </a:t>
            </a:r>
            <a:r>
              <a:rPr lang="en-US" sz="2600" dirty="0" err="1" smtClean="0"/>
              <a:t>ndërkombëtare</a:t>
            </a:r>
            <a:r>
              <a:rPr lang="en-US" sz="2600" dirty="0" smtClean="0"/>
              <a:t>.</a:t>
            </a:r>
            <a:endParaRPr lang="sq-AL" sz="2600" dirty="0" smtClean="0"/>
          </a:p>
          <a:p>
            <a:pPr algn="just">
              <a:lnSpc>
                <a:spcPct val="170000"/>
              </a:lnSpc>
            </a:pPr>
            <a:r>
              <a:rPr lang="sq-AL" sz="2600" b="1" dirty="0">
                <a:solidFill>
                  <a:prstClr val="black"/>
                </a:solidFill>
              </a:rPr>
              <a:t>Aktiviteti </a:t>
            </a:r>
            <a:r>
              <a:rPr lang="sq-AL" sz="2600" b="1" dirty="0" smtClean="0">
                <a:solidFill>
                  <a:prstClr val="black"/>
                </a:solidFill>
              </a:rPr>
              <a:t>nr.3 </a:t>
            </a:r>
            <a:r>
              <a:rPr lang="sq-AL" sz="2600" dirty="0">
                <a:solidFill>
                  <a:prstClr val="black"/>
                </a:solidFill>
              </a:rPr>
              <a:t>- </a:t>
            </a:r>
            <a:r>
              <a:rPr lang="en-US" sz="2600" dirty="0" err="1" smtClean="0"/>
              <a:t>Hartimi</a:t>
            </a:r>
            <a:r>
              <a:rPr lang="en-US" sz="2600" dirty="0" smtClean="0"/>
              <a:t> i </a:t>
            </a:r>
            <a:r>
              <a:rPr lang="en-US" sz="2600" dirty="0" err="1" smtClean="0"/>
              <a:t>pyetësori</a:t>
            </a:r>
            <a:r>
              <a:rPr lang="sq-AL" sz="2600" dirty="0" smtClean="0"/>
              <a:t>t</a:t>
            </a:r>
            <a:r>
              <a:rPr lang="en-US" sz="2600" dirty="0" smtClean="0"/>
              <a:t> </a:t>
            </a:r>
            <a:r>
              <a:rPr lang="en-US" sz="2600" dirty="0" err="1" smtClean="0"/>
              <a:t>për</a:t>
            </a:r>
            <a:r>
              <a:rPr lang="en-US" sz="2600" dirty="0" smtClean="0"/>
              <a:t> </a:t>
            </a:r>
            <a:r>
              <a:rPr lang="en-US" sz="2600" dirty="0" err="1" smtClean="0"/>
              <a:t>nxënësit</a:t>
            </a:r>
            <a:r>
              <a:rPr lang="sq-AL" sz="2600" dirty="0" smtClean="0"/>
              <a:t>,</a:t>
            </a:r>
            <a:r>
              <a:rPr lang="en-US" sz="2600" dirty="0" smtClean="0"/>
              <a:t> </a:t>
            </a:r>
            <a:r>
              <a:rPr lang="en-US" sz="2600" dirty="0" err="1" smtClean="0"/>
              <a:t>rezultatet</a:t>
            </a:r>
            <a:r>
              <a:rPr lang="en-US" sz="2600" dirty="0" smtClean="0"/>
              <a:t> </a:t>
            </a:r>
            <a:r>
              <a:rPr lang="sq-AL" sz="2600" dirty="0" smtClean="0"/>
              <a:t>e të cilit </a:t>
            </a:r>
            <a:r>
              <a:rPr lang="en-US" sz="2600" dirty="0" smtClean="0"/>
              <a:t>do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vlerësohen</a:t>
            </a:r>
            <a:r>
              <a:rPr lang="en-US" sz="2600" dirty="0" smtClean="0"/>
              <a:t> me </a:t>
            </a:r>
            <a:r>
              <a:rPr lang="en-US" sz="2600" dirty="0" err="1" smtClean="0"/>
              <a:t>botimin</a:t>
            </a:r>
            <a:r>
              <a:rPr lang="en-US" sz="2600" dirty="0" smtClean="0"/>
              <a:t> e </a:t>
            </a:r>
            <a:r>
              <a:rPr lang="en-US" sz="2600" dirty="0" err="1" smtClean="0"/>
              <a:t>një</a:t>
            </a:r>
            <a:r>
              <a:rPr lang="en-US" sz="2600" dirty="0" smtClean="0"/>
              <a:t> </a:t>
            </a:r>
            <a:r>
              <a:rPr lang="en-US" sz="2600" dirty="0" err="1" smtClean="0"/>
              <a:t>materiali</a:t>
            </a:r>
            <a:r>
              <a:rPr lang="en-US" sz="2600" dirty="0" smtClean="0"/>
              <a:t>.</a:t>
            </a:r>
            <a:endParaRPr lang="sq-AL" sz="2600" dirty="0" smtClean="0"/>
          </a:p>
          <a:p>
            <a:pPr algn="just">
              <a:lnSpc>
                <a:spcPct val="170000"/>
              </a:lnSpc>
            </a:pPr>
            <a:r>
              <a:rPr lang="sq-AL" sz="2600" b="1" dirty="0">
                <a:solidFill>
                  <a:prstClr val="black"/>
                </a:solidFill>
              </a:rPr>
              <a:t>Aktiviteti </a:t>
            </a:r>
            <a:r>
              <a:rPr lang="sq-AL" sz="2600" b="1" dirty="0" smtClean="0">
                <a:solidFill>
                  <a:prstClr val="black"/>
                </a:solidFill>
              </a:rPr>
              <a:t>nr.4 </a:t>
            </a:r>
            <a:r>
              <a:rPr lang="sq-AL" sz="2600" dirty="0">
                <a:solidFill>
                  <a:prstClr val="black"/>
                </a:solidFill>
              </a:rPr>
              <a:t>- </a:t>
            </a:r>
            <a:r>
              <a:rPr lang="en-US" sz="2600" dirty="0" err="1" smtClean="0"/>
              <a:t>Hartimi</a:t>
            </a:r>
            <a:r>
              <a:rPr lang="en-US" sz="2600" dirty="0" smtClean="0"/>
              <a:t> </a:t>
            </a:r>
            <a:r>
              <a:rPr lang="en-US" sz="2600" dirty="0"/>
              <a:t>i </a:t>
            </a:r>
            <a:r>
              <a:rPr lang="en-US" sz="2600" dirty="0" err="1"/>
              <a:t>një</a:t>
            </a:r>
            <a:r>
              <a:rPr lang="en-US" sz="2600" dirty="0"/>
              <a:t> </a:t>
            </a:r>
            <a:r>
              <a:rPr lang="en-US" sz="2600" dirty="0" err="1"/>
              <a:t>materiali</a:t>
            </a:r>
            <a:r>
              <a:rPr lang="en-US" sz="2600" dirty="0"/>
              <a:t> </a:t>
            </a:r>
            <a:r>
              <a:rPr lang="en-US" sz="2600" dirty="0" err="1"/>
              <a:t>në</a:t>
            </a:r>
            <a:r>
              <a:rPr lang="en-US" sz="2600" dirty="0"/>
              <a:t> </a:t>
            </a:r>
            <a:r>
              <a:rPr lang="en-US" sz="2600" dirty="0" err="1"/>
              <a:t>formë</a:t>
            </a:r>
            <a:r>
              <a:rPr lang="en-US" sz="2600" dirty="0"/>
              <a:t> </a:t>
            </a:r>
            <a:r>
              <a:rPr lang="en-US" sz="2600" dirty="0" err="1"/>
              <a:t>monografie</a:t>
            </a:r>
            <a:r>
              <a:rPr lang="en-US" sz="2600" dirty="0"/>
              <a:t> </a:t>
            </a:r>
            <a:r>
              <a:rPr lang="en-US" sz="2600" dirty="0" err="1"/>
              <a:t>për</a:t>
            </a:r>
            <a:r>
              <a:rPr lang="en-US" sz="2600" dirty="0"/>
              <a:t> </a:t>
            </a:r>
            <a:r>
              <a:rPr lang="en-US" sz="2600" dirty="0" err="1"/>
              <a:t>botim</a:t>
            </a:r>
            <a:r>
              <a:rPr lang="en-US" sz="2600" dirty="0"/>
              <a:t> </a:t>
            </a:r>
            <a:r>
              <a:rPr lang="en-US" sz="2600" dirty="0" err="1"/>
              <a:t>si</a:t>
            </a:r>
            <a:r>
              <a:rPr lang="en-US" sz="2600" dirty="0"/>
              <a:t> </a:t>
            </a:r>
            <a:r>
              <a:rPr lang="en-US" sz="2600" dirty="0" err="1"/>
              <a:t>libër</a:t>
            </a:r>
            <a:r>
              <a:rPr lang="en-US" sz="2600" dirty="0"/>
              <a:t>, </a:t>
            </a:r>
            <a:r>
              <a:rPr lang="en-US" sz="2600" dirty="0" err="1"/>
              <a:t>ku</a:t>
            </a:r>
            <a:r>
              <a:rPr lang="en-US" sz="2600" dirty="0"/>
              <a:t> do </a:t>
            </a:r>
            <a:r>
              <a:rPr lang="en-US" sz="2600" dirty="0" err="1"/>
              <a:t>të</a:t>
            </a:r>
            <a:r>
              <a:rPr lang="en-US" sz="2600" dirty="0"/>
              <a:t> </a:t>
            </a:r>
            <a:r>
              <a:rPr lang="en-US" sz="2600" dirty="0" err="1"/>
              <a:t>trajtohen</a:t>
            </a:r>
            <a:r>
              <a:rPr lang="en-US" sz="2600" dirty="0"/>
              <a:t> </a:t>
            </a:r>
            <a:r>
              <a:rPr lang="en-US" sz="2600" dirty="0" err="1"/>
              <a:t>problemet</a:t>
            </a:r>
            <a:r>
              <a:rPr lang="en-US" sz="2600" dirty="0"/>
              <a:t> e </a:t>
            </a:r>
            <a:r>
              <a:rPr lang="en-US" sz="2600" dirty="0" err="1"/>
              <a:t>paraqitura</a:t>
            </a:r>
            <a:r>
              <a:rPr lang="en-US" sz="2600" dirty="0"/>
              <a:t> </a:t>
            </a:r>
            <a:r>
              <a:rPr lang="en-US" sz="2600" dirty="0" err="1"/>
              <a:t>dhe</a:t>
            </a:r>
            <a:r>
              <a:rPr lang="en-US" sz="2600" dirty="0"/>
              <a:t> </a:t>
            </a:r>
            <a:r>
              <a:rPr lang="en-US" sz="2600" dirty="0" err="1"/>
              <a:t>të</a:t>
            </a:r>
            <a:r>
              <a:rPr lang="en-US" sz="2600" dirty="0"/>
              <a:t> </a:t>
            </a:r>
            <a:r>
              <a:rPr lang="en-US" sz="2600" dirty="0" err="1"/>
              <a:t>zgjedhura</a:t>
            </a:r>
            <a:r>
              <a:rPr lang="en-US" sz="2600" dirty="0"/>
              <a:t> me </a:t>
            </a:r>
            <a:r>
              <a:rPr lang="en-US" sz="2600" dirty="0" err="1"/>
              <a:t>projektin</a:t>
            </a:r>
            <a:r>
              <a:rPr lang="en-US" sz="2600" dirty="0"/>
              <a:t>.</a:t>
            </a:r>
          </a:p>
          <a:p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364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REZULTATET E PRITSHME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2" y="1295400"/>
            <a:ext cx="8503920" cy="45720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5000" dirty="0" err="1">
                <a:solidFill>
                  <a:srgbClr val="221913"/>
                </a:solidFill>
                <a:latin typeface="+mj-lt"/>
              </a:rPr>
              <a:t>Puna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që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kryhet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për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realizimin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këtij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projekti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lidhet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sidomos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, me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studimin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kufizuar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që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i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janë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bërë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problemeve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mësimdhënies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rrafshin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përqasjeve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ndërmjet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tyre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shkollën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tonë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.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Prandaj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rezultatet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tij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do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shërbejnë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për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mbushjen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këtij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boshllëku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dhe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për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hapur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gjithashtu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rrugë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 smtClean="0">
                <a:solidFill>
                  <a:srgbClr val="221913"/>
                </a:solidFill>
                <a:latin typeface="+mj-lt"/>
              </a:rPr>
              <a:t>reja</a:t>
            </a:r>
            <a:r>
              <a:rPr lang="sq-AL" sz="5000" dirty="0" smtClean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 smtClean="0">
                <a:solidFill>
                  <a:srgbClr val="221913"/>
                </a:solidFill>
                <a:latin typeface="+mj-lt"/>
              </a:rPr>
              <a:t>për</a:t>
            </a:r>
            <a:r>
              <a:rPr lang="en-US" sz="5000" dirty="0" smtClean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thellimin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mëtejshëm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çështjeve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që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trajtohen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këtu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.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Këto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rezultate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do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shpien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konkluzionin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se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specifika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mësuarit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gjuhës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huaj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shkollë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para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gjithash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,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qëndron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marrëdhëniet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që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vihen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re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ndërmjet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sistemit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gjuhës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amtare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dhe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gjuhëve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kontakt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(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rastin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tonë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ballkanike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),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veçoritë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këtyre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gjuhëve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,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gjitha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nivelet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gjuhës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dhe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ndryshimet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gjuhësore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që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ndodhin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,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kur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këto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gjuhë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bien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kontakt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.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këtë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qëndron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dhe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risia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këtij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projekti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5000" dirty="0" err="1">
                <a:solidFill>
                  <a:srgbClr val="221913"/>
                </a:solidFill>
                <a:latin typeface="+mj-lt"/>
              </a:rPr>
              <a:t>Specifika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mësuarit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gjuhës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huaj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shkollë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dhe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kushtet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cilat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mësohet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ajo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bëjnë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nevojshme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zgjidhjen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një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sërë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problemesh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mësimdhënies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dhe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përcaktimin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ligjësive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përvetësimit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qëndrueshëm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saj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5000" dirty="0" err="1">
                <a:solidFill>
                  <a:srgbClr val="221913"/>
                </a:solidFill>
                <a:latin typeface="+mj-lt"/>
              </a:rPr>
              <a:t>Një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ndër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çështjet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më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rëndësishme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studimit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lidhet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me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përmirësimin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gjendjes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mësimdhënies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gjuhëve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huaja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shkollën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tonë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,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sidomos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shkollën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lartë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, duke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kryer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analiza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gjuhësore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përqasëse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ndërmjet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dy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gjuhëve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kontakt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gjitha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nivelet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dhe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nxjerrja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e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konkluzioneve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metodike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përkatëse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nga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000" dirty="0" err="1">
                <a:solidFill>
                  <a:srgbClr val="221913"/>
                </a:solidFill>
                <a:latin typeface="+mj-lt"/>
              </a:rPr>
              <a:t>analiza</a:t>
            </a:r>
            <a:r>
              <a:rPr lang="en-US" sz="50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200" dirty="0" err="1">
                <a:solidFill>
                  <a:srgbClr val="221913"/>
                </a:solidFill>
                <a:latin typeface="+mj-lt"/>
              </a:rPr>
              <a:t>në</a:t>
            </a:r>
            <a:r>
              <a:rPr lang="en-US" sz="7200" dirty="0">
                <a:solidFill>
                  <a:srgbClr val="221913"/>
                </a:solidFill>
                <a:latin typeface="+mj-lt"/>
              </a:rPr>
              <a:t> </a:t>
            </a:r>
            <a:r>
              <a:rPr lang="en-US" sz="5200" dirty="0" err="1">
                <a:solidFill>
                  <a:srgbClr val="221913"/>
                </a:solidFill>
                <a:latin typeface="+mj-lt"/>
              </a:rPr>
              <a:t>fjalë</a:t>
            </a:r>
            <a:r>
              <a:rPr lang="en-US" sz="5200" dirty="0">
                <a:solidFill>
                  <a:srgbClr val="221913"/>
                </a:solidFill>
                <a:latin typeface="+mj-lt"/>
              </a:rPr>
              <a:t>. 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3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171</TotalTime>
  <Words>1197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UNIVERSITETI I TIRANËS FAKULTETI I GJUHËVE TË HUAJA DEPARTAMENTI I GJUHËVE SLLAVE DHE BALLKANIKE    PROJEKT DOKTORAL                                                            UNIVERSITETI I TIRANËS FAKULTETI I GJUHËVE TË HUAJA DEPARTAMENTI I GJUHËVE SLLAVE DHE BALLKANIKE   PROJEKT  </vt:lpstr>
      <vt:lpstr>PËRMBLEDHJA E PROJEKTIT </vt:lpstr>
      <vt:lpstr>   OBJEKTIVAT </vt:lpstr>
      <vt:lpstr>OBJEKTIVAT </vt:lpstr>
      <vt:lpstr>OBJEKTIVAT </vt:lpstr>
      <vt:lpstr>OBJEKTIVAT </vt:lpstr>
      <vt:lpstr>ANALIZA E GRUPEVE TË SUNUARA DHE E PALËVE TË INTERESIT NGA PROJEKTI </vt:lpstr>
      <vt:lpstr>AKTIVITETET E PROJEKTIT </vt:lpstr>
      <vt:lpstr>REZULTATET E PRITSHME </vt:lpstr>
      <vt:lpstr>PRODUKTI I PROJEKTIT </vt:lpstr>
      <vt:lpstr>UNIVERSITETI I TIRANËS FAKULTETI I GJUHËVE TË HUAJA DEPARTAMENTI I GJUHËVE SLLAVE DHE BALLKANIKE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UNIVERSITETI I TIRANËS   PROJEKT</dc:title>
  <dc:creator>Pc</dc:creator>
  <cp:lastModifiedBy>Pc</cp:lastModifiedBy>
  <cp:revision>33</cp:revision>
  <dcterms:created xsi:type="dcterms:W3CDTF">2022-12-11T15:26:45Z</dcterms:created>
  <dcterms:modified xsi:type="dcterms:W3CDTF">2022-12-12T04:53:10Z</dcterms:modified>
</cp:coreProperties>
</file>