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5" r:id="rId6"/>
    <p:sldId id="269" r:id="rId7"/>
    <p:sldId id="270" r:id="rId8"/>
    <p:sldId id="271" r:id="rId9"/>
    <p:sldId id="272" r:id="rId10"/>
    <p:sldId id="273" r:id="rId11"/>
    <p:sldId id="262" r:id="rId12"/>
    <p:sldId id="274" r:id="rId13"/>
    <p:sldId id="25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2" d="100"/>
          <a:sy n="92" d="100"/>
        </p:scale>
        <p:origin x="498"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12/11/2022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12/11/2022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12/11/2022</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12/11/2022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12/11/2022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12/11/2022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12/11/2022</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isida.metaj@unitir.edu.al" TargetMode="External"/><Relationship Id="rId2" Type="http://schemas.openxmlformats.org/officeDocument/2006/relationships/hyperlink" Target="mailto:sofia.delijorgji@unitir.edu.al" TargetMode="External"/><Relationship Id="rId1" Type="http://schemas.openxmlformats.org/officeDocument/2006/relationships/slideLayout" Target="../slideLayouts/slideLayout2.xml"/><Relationship Id="rId5" Type="http://schemas.openxmlformats.org/officeDocument/2006/relationships/hyperlink" Target="mailto:aida.zoto@unitir.edu.al" TargetMode="External"/><Relationship Id="rId4" Type="http://schemas.openxmlformats.org/officeDocument/2006/relationships/hyperlink" Target="mailto:edlira.jorgaqi@unitir.edu.a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99655" y="2221985"/>
            <a:ext cx="5734050" cy="2219691"/>
          </a:xfrm>
        </p:spPr>
        <p:txBody>
          <a:bodyPr anchor="ctr">
            <a:normAutofit/>
          </a:bodyPr>
          <a:lstStyle/>
          <a:p>
            <a:pPr algn="ctr"/>
            <a:r>
              <a:rPr lang="sq-AL" sz="2400" b="1" i="1" dirty="0">
                <a:solidFill>
                  <a:schemeClr val="tx2"/>
                </a:solidFill>
                <a:latin typeface="Times New Roman" panose="02020603050405020304" pitchFamily="18" charset="0"/>
                <a:cs typeface="Times New Roman" panose="02020603050405020304" pitchFamily="18" charset="0"/>
              </a:rPr>
              <a:t>STRATEGJITË E NXËNIES SË LEKSIKUT TË GREQISHTES NË ARSIMIN E MESËM TË LARTË NË SHKOLLAT DYGJUHËSHE SHQIPTARO-GREKE</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1465119" y="4524803"/>
            <a:ext cx="4968586" cy="933052"/>
          </a:xfrm>
        </p:spPr>
        <p:txBody>
          <a:bodyPr>
            <a:normAutofit/>
          </a:bodyPr>
          <a:lstStyle/>
          <a:p>
            <a:pPr algn="r"/>
            <a:r>
              <a:rPr lang="sq-AL" sz="2800" b="1" i="1" dirty="0" smtClean="0">
                <a:solidFill>
                  <a:schemeClr val="tx2"/>
                </a:solidFill>
                <a:latin typeface="Times New Roman" panose="02020603050405020304" pitchFamily="18" charset="0"/>
                <a:cs typeface="Times New Roman" panose="02020603050405020304" pitchFamily="18" charset="0"/>
              </a:rPr>
              <a:t>Departamenti i Gjuhës Greke </a:t>
            </a:r>
          </a:p>
          <a:p>
            <a:pPr algn="r"/>
            <a:r>
              <a:rPr lang="sq-AL" sz="2800" b="1" i="1" dirty="0" smtClean="0">
                <a:solidFill>
                  <a:schemeClr val="tx2"/>
                </a:solidFill>
                <a:latin typeface="Times New Roman" panose="02020603050405020304" pitchFamily="18" charset="0"/>
                <a:cs typeface="Times New Roman" panose="02020603050405020304" pitchFamily="18" charset="0"/>
              </a:rPr>
              <a:t>FGJH, UT</a:t>
            </a:r>
            <a:endParaRPr lang="sq-AL" sz="2800" b="1" dirty="0">
              <a:solidFill>
                <a:schemeClr val="tx2"/>
              </a:solidFill>
              <a:latin typeface="Times New Roman" panose="02020603050405020304" pitchFamily="18" charset="0"/>
              <a:cs typeface="Times New Roman" panose="02020603050405020304" pitchFamily="18" charset="0"/>
            </a:endParaRP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i="1" cap="all" dirty="0" smtClean="0">
                <a:solidFill>
                  <a:schemeClr val="tx2"/>
                </a:solidFill>
              </a:rPr>
              <a:t>PERSONELI </a:t>
            </a:r>
            <a:r>
              <a:rPr lang="sq-AL" b="1" i="1" cap="all" dirty="0" smtClean="0">
                <a:solidFill>
                  <a:schemeClr val="tx2"/>
                </a:solidFill>
              </a:rPr>
              <a:t>akademik </a:t>
            </a:r>
            <a:r>
              <a:rPr lang="sq-AL" b="1" i="1" cap="all" dirty="0">
                <a:solidFill>
                  <a:schemeClr val="tx2"/>
                </a:solidFill>
              </a:rPr>
              <a:t>i </a:t>
            </a:r>
            <a:r>
              <a:rPr lang="sq-AL" b="1" i="1" dirty="0" smtClean="0">
                <a:solidFill>
                  <a:schemeClr val="tx2"/>
                </a:solidFill>
              </a:rPr>
              <a:t>PËRFSHIRË NË PROJEKT </a:t>
            </a:r>
            <a:endParaRPr lang="en-US" b="1" dirty="0">
              <a:solidFill>
                <a:schemeClr val="tx2"/>
              </a:solidFill>
            </a:endParaRPr>
          </a:p>
        </p:txBody>
      </p:sp>
      <p:sp>
        <p:nvSpPr>
          <p:cNvPr id="14" name="Content Placeholder 13"/>
          <p:cNvSpPr>
            <a:spLocks noGrp="1"/>
          </p:cNvSpPr>
          <p:nvPr>
            <p:ph idx="1"/>
          </p:nvPr>
        </p:nvSpPr>
        <p:spPr>
          <a:xfrm>
            <a:off x="1103382" y="2266950"/>
            <a:ext cx="9982200" cy="3181350"/>
          </a:xfrm>
        </p:spPr>
        <p:txBody>
          <a:bodyPr>
            <a:normAutofit/>
          </a:bodyPr>
          <a:lstStyle/>
          <a:p>
            <a:r>
              <a:rPr lang="sq-AL" sz="2400" i="1" dirty="0" err="1">
                <a:solidFill>
                  <a:schemeClr val="tx2"/>
                </a:solidFill>
              </a:rPr>
              <a:t>Ass</a:t>
            </a:r>
            <a:r>
              <a:rPr lang="sq-AL" sz="2400" i="1" dirty="0">
                <a:solidFill>
                  <a:schemeClr val="tx2"/>
                </a:solidFill>
              </a:rPr>
              <a:t>. Prof. Dr</a:t>
            </a:r>
            <a:r>
              <a:rPr lang="sq-AL" sz="2400" i="1" dirty="0" smtClean="0">
                <a:solidFill>
                  <a:schemeClr val="tx2"/>
                </a:solidFill>
              </a:rPr>
              <a:t>.</a:t>
            </a:r>
            <a:r>
              <a:rPr lang="en-US" sz="2400" i="1" dirty="0" smtClean="0">
                <a:solidFill>
                  <a:schemeClr val="tx2"/>
                </a:solidFill>
              </a:rPr>
              <a:t> </a:t>
            </a:r>
            <a:r>
              <a:rPr lang="sq-AL" sz="2400" i="1" dirty="0" err="1">
                <a:solidFill>
                  <a:schemeClr val="tx2"/>
                </a:solidFill>
              </a:rPr>
              <a:t>Sofia</a:t>
            </a:r>
            <a:r>
              <a:rPr lang="sq-AL" sz="2400" i="1" dirty="0">
                <a:solidFill>
                  <a:schemeClr val="tx2"/>
                </a:solidFill>
              </a:rPr>
              <a:t> </a:t>
            </a:r>
            <a:r>
              <a:rPr lang="sq-AL" sz="2400" i="1" dirty="0" err="1" smtClean="0">
                <a:solidFill>
                  <a:schemeClr val="tx2"/>
                </a:solidFill>
              </a:rPr>
              <a:t>Delijorgji</a:t>
            </a:r>
            <a:r>
              <a:rPr lang="en-US" sz="2400" i="1" dirty="0" smtClean="0">
                <a:solidFill>
                  <a:schemeClr val="tx2"/>
                </a:solidFill>
              </a:rPr>
              <a:t>, </a:t>
            </a:r>
            <a:r>
              <a:rPr lang="sq-AL" sz="2400" i="1" u="sng" dirty="0">
                <a:solidFill>
                  <a:schemeClr val="tx2"/>
                </a:solidFill>
                <a:hlinkClick r:id="rId2"/>
              </a:rPr>
              <a:t>sofia.delijorgji@unitir.edu.al</a:t>
            </a:r>
            <a:endParaRPr lang="en-US" sz="2400" dirty="0">
              <a:solidFill>
                <a:schemeClr val="tx2"/>
              </a:solidFill>
            </a:endParaRPr>
          </a:p>
          <a:p>
            <a:r>
              <a:rPr lang="sq-AL" sz="2400" i="1" dirty="0">
                <a:solidFill>
                  <a:schemeClr val="tx2"/>
                </a:solidFill>
              </a:rPr>
              <a:t>Dr</a:t>
            </a:r>
            <a:r>
              <a:rPr lang="sq-AL" sz="2400" i="1" dirty="0" smtClean="0">
                <a:solidFill>
                  <a:schemeClr val="tx2"/>
                </a:solidFill>
              </a:rPr>
              <a:t>.</a:t>
            </a:r>
            <a:r>
              <a:rPr lang="sq-AL" sz="2400" i="1" dirty="0">
                <a:solidFill>
                  <a:schemeClr val="tx2"/>
                </a:solidFill>
              </a:rPr>
              <a:t> </a:t>
            </a:r>
            <a:r>
              <a:rPr lang="sq-AL" sz="2400" i="1" dirty="0" err="1">
                <a:solidFill>
                  <a:schemeClr val="tx2"/>
                </a:solidFill>
              </a:rPr>
              <a:t>Isida</a:t>
            </a:r>
            <a:r>
              <a:rPr lang="sq-AL" sz="2400" i="1" dirty="0">
                <a:solidFill>
                  <a:schemeClr val="tx2"/>
                </a:solidFill>
              </a:rPr>
              <a:t> </a:t>
            </a:r>
            <a:r>
              <a:rPr lang="sq-AL" sz="2400" i="1" dirty="0" err="1">
                <a:solidFill>
                  <a:schemeClr val="tx2"/>
                </a:solidFill>
              </a:rPr>
              <a:t>Foçi</a:t>
            </a:r>
            <a:r>
              <a:rPr lang="sq-AL" sz="2400" i="1" dirty="0">
                <a:solidFill>
                  <a:schemeClr val="tx2"/>
                </a:solidFill>
              </a:rPr>
              <a:t> (</a:t>
            </a:r>
            <a:r>
              <a:rPr lang="sq-AL" sz="2400" i="1" dirty="0" err="1">
                <a:solidFill>
                  <a:schemeClr val="tx2"/>
                </a:solidFill>
              </a:rPr>
              <a:t>Metaj</a:t>
            </a:r>
            <a:r>
              <a:rPr lang="sq-AL" sz="2400" i="1" dirty="0" smtClean="0">
                <a:solidFill>
                  <a:schemeClr val="tx2"/>
                </a:solidFill>
              </a:rPr>
              <a:t>)</a:t>
            </a:r>
            <a:r>
              <a:rPr lang="en-US" sz="2400" i="1" dirty="0" smtClean="0">
                <a:solidFill>
                  <a:schemeClr val="tx2"/>
                </a:solidFill>
              </a:rPr>
              <a:t>, </a:t>
            </a:r>
            <a:r>
              <a:rPr lang="sq-AL" sz="2400" i="1" u="sng" dirty="0">
                <a:solidFill>
                  <a:schemeClr val="tx2"/>
                </a:solidFill>
                <a:hlinkClick r:id="rId3"/>
              </a:rPr>
              <a:t>isida.metaj@unitir.edu.al</a:t>
            </a:r>
            <a:r>
              <a:rPr lang="sq-AL" sz="2400" i="1" dirty="0">
                <a:solidFill>
                  <a:schemeClr val="tx2"/>
                </a:solidFill>
              </a:rPr>
              <a:t> </a:t>
            </a:r>
            <a:endParaRPr lang="en-US" sz="2400" dirty="0">
              <a:solidFill>
                <a:schemeClr val="tx2"/>
              </a:solidFill>
            </a:endParaRPr>
          </a:p>
          <a:p>
            <a:r>
              <a:rPr lang="sq-AL" sz="2400" i="1" dirty="0">
                <a:solidFill>
                  <a:schemeClr val="tx2"/>
                </a:solidFill>
              </a:rPr>
              <a:t>Dr. Edlira </a:t>
            </a:r>
            <a:r>
              <a:rPr lang="sq-AL" sz="2400" i="1" dirty="0" err="1" smtClean="0">
                <a:solidFill>
                  <a:schemeClr val="tx2"/>
                </a:solidFill>
              </a:rPr>
              <a:t>Jorgaqi</a:t>
            </a:r>
            <a:r>
              <a:rPr lang="en-US" sz="2400" i="1" dirty="0" smtClean="0">
                <a:solidFill>
                  <a:schemeClr val="tx2"/>
                </a:solidFill>
              </a:rPr>
              <a:t>, </a:t>
            </a:r>
            <a:r>
              <a:rPr lang="sq-AL" sz="2400" i="1" u="sng" dirty="0">
                <a:solidFill>
                  <a:schemeClr val="tx2"/>
                </a:solidFill>
                <a:hlinkClick r:id="rId4"/>
              </a:rPr>
              <a:t>edlira.jorgaqi@unitir.edu.al</a:t>
            </a:r>
            <a:r>
              <a:rPr lang="sq-AL" sz="2400" i="1" dirty="0">
                <a:solidFill>
                  <a:schemeClr val="tx2"/>
                </a:solidFill>
              </a:rPr>
              <a:t> </a:t>
            </a:r>
            <a:endParaRPr lang="en-US" sz="2400" dirty="0">
              <a:solidFill>
                <a:schemeClr val="tx2"/>
              </a:solidFill>
            </a:endParaRPr>
          </a:p>
          <a:p>
            <a:r>
              <a:rPr lang="sq-AL" sz="2400" i="1" dirty="0" err="1" smtClean="0">
                <a:solidFill>
                  <a:schemeClr val="tx2"/>
                </a:solidFill>
              </a:rPr>
              <a:t>MSc</a:t>
            </a:r>
            <a:r>
              <a:rPr lang="en-US" sz="2400" i="1" dirty="0" smtClean="0">
                <a:solidFill>
                  <a:schemeClr val="tx2"/>
                </a:solidFill>
              </a:rPr>
              <a:t>. </a:t>
            </a:r>
            <a:r>
              <a:rPr lang="sq-AL" sz="2400" i="1" dirty="0" err="1" smtClean="0">
                <a:solidFill>
                  <a:schemeClr val="tx2"/>
                </a:solidFill>
              </a:rPr>
              <a:t>Aida</a:t>
            </a:r>
            <a:r>
              <a:rPr lang="sq-AL" sz="2400" i="1" dirty="0" smtClean="0">
                <a:solidFill>
                  <a:schemeClr val="tx2"/>
                </a:solidFill>
              </a:rPr>
              <a:t> Zoto</a:t>
            </a:r>
            <a:r>
              <a:rPr lang="en-US" sz="2400" i="1" dirty="0" smtClean="0">
                <a:solidFill>
                  <a:schemeClr val="tx2"/>
                </a:solidFill>
              </a:rPr>
              <a:t> (</a:t>
            </a:r>
            <a:r>
              <a:rPr lang="en-US" sz="2400" i="1" dirty="0" err="1" smtClean="0">
                <a:solidFill>
                  <a:schemeClr val="tx2"/>
                </a:solidFill>
              </a:rPr>
              <a:t>doktorante</a:t>
            </a:r>
            <a:r>
              <a:rPr lang="en-US" sz="2400" i="1" dirty="0" smtClean="0">
                <a:solidFill>
                  <a:schemeClr val="tx2"/>
                </a:solidFill>
              </a:rPr>
              <a:t>), </a:t>
            </a:r>
            <a:r>
              <a:rPr lang="sq-AL" sz="2400" i="1" u="sng" dirty="0">
                <a:solidFill>
                  <a:schemeClr val="tx2"/>
                </a:solidFill>
                <a:hlinkClick r:id="rId5"/>
              </a:rPr>
              <a:t>aida.zoto@unitir.edu.al</a:t>
            </a:r>
            <a:r>
              <a:rPr lang="sq-AL" sz="2400" i="1" dirty="0">
                <a:solidFill>
                  <a:schemeClr val="tx2"/>
                </a:solidFill>
              </a:rPr>
              <a:t> </a:t>
            </a:r>
            <a:endParaRPr lang="en-US" sz="2400" dirty="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1950" y="3086099"/>
            <a:ext cx="5162550" cy="800100"/>
          </a:xfrm>
        </p:spPr>
        <p:txBody>
          <a:bodyPr/>
          <a:lstStyle/>
          <a:p>
            <a:pPr algn="ctr"/>
            <a:r>
              <a:rPr lang="en-US" sz="4400" b="1" i="1" dirty="0" smtClean="0">
                <a:solidFill>
                  <a:schemeClr val="tx2"/>
                </a:solidFill>
                <a:latin typeface="Times New Roman" panose="02020603050405020304" pitchFamily="18" charset="0"/>
                <a:cs typeface="Times New Roman" panose="02020603050405020304" pitchFamily="18" charset="0"/>
              </a:rPr>
              <a:t>FALEMINDERIT</a:t>
            </a:r>
            <a:endParaRPr lang="en-US" sz="4400" b="1" i="1" dirty="0">
              <a:solidFill>
                <a:schemeClr val="tx2"/>
              </a:solidFill>
              <a:latin typeface="Times New Roman" panose="02020603050405020304" pitchFamily="18" charset="0"/>
              <a:cs typeface="Times New Roman" panose="02020603050405020304" pitchFamily="18" charset="0"/>
            </a:endParaRP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5905499" y="1600199"/>
            <a:ext cx="5180083"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3600" b="1" i="1" dirty="0" smtClean="0">
                <a:solidFill>
                  <a:schemeClr val="tx2"/>
                </a:solidFill>
                <a:latin typeface="Times New Roman" panose="02020603050405020304" pitchFamily="18" charset="0"/>
                <a:cs typeface="Times New Roman" panose="02020603050405020304" pitchFamily="18" charset="0"/>
              </a:rPr>
              <a:t>PËRMBLEDHJA E PROJEKT</a:t>
            </a:r>
            <a:r>
              <a:rPr lang="en-US" sz="3600" b="1" i="1" dirty="0" smtClean="0">
                <a:solidFill>
                  <a:schemeClr val="tx2"/>
                </a:solidFill>
                <a:latin typeface="Times New Roman" panose="02020603050405020304" pitchFamily="18" charset="0"/>
                <a:cs typeface="Times New Roman" panose="02020603050405020304" pitchFamily="18" charset="0"/>
              </a:rPr>
              <a:t>IT</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104900" y="1600200"/>
            <a:ext cx="9980682" cy="4571999"/>
          </a:xfrm>
        </p:spPr>
        <p:txBody>
          <a:bodyPr>
            <a:normAutofit/>
          </a:bodyPr>
          <a:lstStyle/>
          <a:p>
            <a:pPr marL="0" indent="0" algn="just">
              <a:buNone/>
            </a:pPr>
            <a:r>
              <a:rPr lang="sq-AL" sz="2400" dirty="0">
                <a:solidFill>
                  <a:schemeClr val="tx2"/>
                </a:solidFill>
                <a:latin typeface="Times New Roman" panose="02020603050405020304" pitchFamily="18" charset="0"/>
                <a:cs typeface="Times New Roman" panose="02020603050405020304" pitchFamily="18" charset="0"/>
              </a:rPr>
              <a:t>Mësimi i një gjuhe të dytë ose të huaj (GJ2/GHH) është padyshim një nga çështjet më sfiduese </a:t>
            </a:r>
            <a:r>
              <a:rPr lang="sq-AL" sz="2400" dirty="0" err="1">
                <a:solidFill>
                  <a:schemeClr val="tx2"/>
                </a:solidFill>
                <a:latin typeface="Times New Roman" panose="02020603050405020304" pitchFamily="18" charset="0"/>
                <a:cs typeface="Times New Roman" panose="02020603050405020304" pitchFamily="18" charset="0"/>
              </a:rPr>
              <a:t>kognitive</a:t>
            </a:r>
            <a:r>
              <a:rPr lang="sq-AL" sz="2400" dirty="0">
                <a:solidFill>
                  <a:schemeClr val="tx2"/>
                </a:solidFill>
                <a:latin typeface="Times New Roman" panose="02020603050405020304" pitchFamily="18" charset="0"/>
                <a:cs typeface="Times New Roman" panose="02020603050405020304" pitchFamily="18" charset="0"/>
              </a:rPr>
              <a:t> me të cilën do të përballen shumica e njerëzve gjatë gjithë jetës, dhe shumë prej tyre argumentojnë se të mësuarit e fjalorit të një gjuhe GJ2/GHH është ndoshta aspekti më sfidues për t'u aftësuar në gjuhën e </a:t>
            </a:r>
            <a:r>
              <a:rPr lang="sq-AL" sz="2400" dirty="0" smtClean="0">
                <a:solidFill>
                  <a:schemeClr val="tx2"/>
                </a:solidFill>
                <a:latin typeface="Times New Roman" panose="02020603050405020304" pitchFamily="18" charset="0"/>
                <a:cs typeface="Times New Roman" panose="02020603050405020304" pitchFamily="18" charset="0"/>
              </a:rPr>
              <a:t>synuar</a:t>
            </a:r>
            <a:r>
              <a:rPr lang="en-US" sz="2400" dirty="0" smtClean="0">
                <a:solidFill>
                  <a:schemeClr val="tx2"/>
                </a:solidFill>
                <a:latin typeface="Times New Roman" panose="02020603050405020304" pitchFamily="18" charset="0"/>
                <a:cs typeface="Times New Roman" panose="02020603050405020304" pitchFamily="18" charset="0"/>
              </a:rPr>
              <a:t>.</a:t>
            </a:r>
          </a:p>
          <a:p>
            <a:pPr marL="0" indent="0" algn="just">
              <a:buNone/>
            </a:pPr>
            <a:r>
              <a:rPr lang="sq-AL" sz="2400" dirty="0">
                <a:solidFill>
                  <a:schemeClr val="tx2"/>
                </a:solidFill>
                <a:latin typeface="Times New Roman" panose="02020603050405020304" pitchFamily="18" charset="0"/>
                <a:cs typeface="Times New Roman" panose="02020603050405020304" pitchFamily="18" charset="0"/>
              </a:rPr>
              <a:t>Zotërimi i fjalorit të ri luan një rol të rëndësishëm në procesin e përvetësimit të gjuhës, pasi jo vetëm që është thelbësor në fushat e komunikimit të gjuhës amtare (GJ1), por gjithashtu vendos një bazë të mirë për të mësuar gjuhë të tjera</a:t>
            </a:r>
            <a:r>
              <a:rPr lang="sq-AL" sz="2400" dirty="0" smtClean="0">
                <a:solidFill>
                  <a:schemeClr val="tx2"/>
                </a:solidFill>
                <a:latin typeface="Times New Roman" panose="02020603050405020304" pitchFamily="18" charset="0"/>
                <a:cs typeface="Times New Roman" panose="02020603050405020304" pitchFamily="18" charset="0"/>
              </a:rPr>
              <a:t>.</a:t>
            </a:r>
            <a:endParaRPr lang="en-US" sz="2400" dirty="0" smtClean="0">
              <a:solidFill>
                <a:schemeClr val="tx2"/>
              </a:solidFill>
              <a:latin typeface="Times New Roman" panose="02020603050405020304" pitchFamily="18" charset="0"/>
              <a:cs typeface="Times New Roman" panose="02020603050405020304" pitchFamily="18" charset="0"/>
            </a:endParaRPr>
          </a:p>
          <a:p>
            <a:pPr marL="0" indent="0" algn="just">
              <a:buNone/>
            </a:pPr>
            <a:r>
              <a:rPr lang="sq-AL" sz="2400" dirty="0" smtClean="0">
                <a:solidFill>
                  <a:schemeClr val="tx2"/>
                </a:solidFill>
                <a:latin typeface="Times New Roman" panose="02020603050405020304" pitchFamily="18" charset="0"/>
                <a:cs typeface="Times New Roman" panose="02020603050405020304" pitchFamily="18" charset="0"/>
              </a:rPr>
              <a:t>Nevoja </a:t>
            </a:r>
            <a:r>
              <a:rPr lang="sq-AL" sz="2400" dirty="0">
                <a:solidFill>
                  <a:schemeClr val="tx2"/>
                </a:solidFill>
                <a:latin typeface="Times New Roman" panose="02020603050405020304" pitchFamily="18" charset="0"/>
                <a:cs typeface="Times New Roman" panose="02020603050405020304" pitchFamily="18" charset="0"/>
              </a:rPr>
              <a:t>për teknika të reja dhe më të mira të mësimdhënies dhe </a:t>
            </a:r>
            <a:r>
              <a:rPr lang="sq-AL" sz="2400" dirty="0" err="1">
                <a:solidFill>
                  <a:schemeClr val="tx2"/>
                </a:solidFill>
                <a:latin typeface="Times New Roman" panose="02020603050405020304" pitchFamily="18" charset="0"/>
                <a:cs typeface="Times New Roman" panose="02020603050405020304" pitchFamily="18" charset="0"/>
              </a:rPr>
              <a:t>mësimnxënies</a:t>
            </a:r>
            <a:r>
              <a:rPr lang="sq-AL" sz="2400" dirty="0">
                <a:solidFill>
                  <a:schemeClr val="tx2"/>
                </a:solidFill>
                <a:latin typeface="Times New Roman" panose="02020603050405020304" pitchFamily="18" charset="0"/>
                <a:cs typeface="Times New Roman" panose="02020603050405020304" pitchFamily="18" charset="0"/>
              </a:rPr>
              <a:t> së gjuhës është gjithmonë e pranishme dhe shumë e rëndësishme për studiuesit anembanë </a:t>
            </a:r>
            <a:r>
              <a:rPr lang="sq-AL" sz="2400" dirty="0" smtClean="0">
                <a:solidFill>
                  <a:schemeClr val="tx2"/>
                </a:solidFill>
                <a:latin typeface="Times New Roman" panose="02020603050405020304" pitchFamily="18" charset="0"/>
                <a:cs typeface="Times New Roman" panose="02020603050405020304" pitchFamily="18" charset="0"/>
              </a:rPr>
              <a:t>globit</a:t>
            </a:r>
            <a:r>
              <a:rPr lang="en-US" sz="2400" dirty="0" smtClean="0">
                <a:solidFill>
                  <a:schemeClr val="tx2"/>
                </a:solidFill>
                <a:latin typeface="Times New Roman" panose="02020603050405020304" pitchFamily="18" charset="0"/>
                <a:cs typeface="Times New Roman" panose="02020603050405020304" pitchFamily="18" charset="0"/>
              </a:rPr>
              <a:t>.</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49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3600" b="1" i="1" dirty="0">
                <a:solidFill>
                  <a:schemeClr val="tx2"/>
                </a:solidFill>
                <a:latin typeface="Times New Roman" panose="02020603050405020304" pitchFamily="18" charset="0"/>
                <a:cs typeface="Times New Roman" panose="02020603050405020304" pitchFamily="18" charset="0"/>
              </a:rPr>
              <a:t>OBJEKTIVAT</a:t>
            </a:r>
            <a:endParaRPr lang="en-US" sz="3600" i="1"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104900" y="1600200"/>
            <a:ext cx="9980682" cy="4571999"/>
          </a:xfrm>
        </p:spPr>
        <p:txBody>
          <a:bodyPr>
            <a:normAutofit/>
          </a:bodyPr>
          <a:lstStyle/>
          <a:p>
            <a:pPr marL="0" indent="0" algn="just">
              <a:buNone/>
            </a:pPr>
            <a:r>
              <a:rPr lang="sq-AL" sz="2400" dirty="0">
                <a:solidFill>
                  <a:schemeClr val="tx2"/>
                </a:solidFill>
                <a:latin typeface="Times New Roman" panose="02020603050405020304" pitchFamily="18" charset="0"/>
                <a:cs typeface="Times New Roman" panose="02020603050405020304" pitchFamily="18" charset="0"/>
              </a:rPr>
              <a:t>Megjithëse kërkimet në përvetësimin e fjalorit të GJ2/GHH dhe në strategjitë e të mësuarit të gjuhës kanë avancuar njohuritë tona, kërkimet e reja mbi strategjitë e zgjedhura nga nxënësit dhe efektet e tyre në aftësinë e të mësuarit të fjalorit, veçanërisht në mjediset e shkollave dygjuhëshe greko-shqiptare, mund të avancojnë njohuritë tona duke: </a:t>
            </a:r>
            <a:endParaRPr lang="en-US" sz="2400" dirty="0" smtClean="0">
              <a:solidFill>
                <a:schemeClr val="tx2"/>
              </a:solidFill>
              <a:latin typeface="Times New Roman" panose="02020603050405020304" pitchFamily="18" charset="0"/>
              <a:cs typeface="Times New Roman" panose="02020603050405020304" pitchFamily="18" charset="0"/>
            </a:endParaRPr>
          </a:p>
          <a:p>
            <a:pPr marL="457200" indent="-457200" algn="just">
              <a:buAutoNum type="alphaLcParenR"/>
            </a:pPr>
            <a:r>
              <a:rPr lang="sq-AL" sz="2400" dirty="0" smtClean="0">
                <a:solidFill>
                  <a:schemeClr val="tx2"/>
                </a:solidFill>
                <a:latin typeface="Times New Roman" panose="02020603050405020304" pitchFamily="18" charset="0"/>
                <a:cs typeface="Times New Roman" panose="02020603050405020304" pitchFamily="18" charset="0"/>
              </a:rPr>
              <a:t>përcaktuar </a:t>
            </a:r>
            <a:r>
              <a:rPr lang="sq-AL" sz="2400" dirty="0">
                <a:solidFill>
                  <a:schemeClr val="tx2"/>
                </a:solidFill>
                <a:latin typeface="Times New Roman" panose="02020603050405020304" pitchFamily="18" charset="0"/>
                <a:cs typeface="Times New Roman" panose="02020603050405020304" pitchFamily="18" charset="0"/>
              </a:rPr>
              <a:t>llojet e strategjive që nxënësit e shkollave dygjuhëshe greko-shqiptare në Shqipëri përdorin kur përpiqen të mësojnë fjalë të reja, </a:t>
            </a:r>
            <a:endParaRPr lang="en-US" sz="2400" dirty="0" smtClean="0">
              <a:solidFill>
                <a:schemeClr val="tx2"/>
              </a:solidFill>
              <a:latin typeface="Times New Roman" panose="02020603050405020304" pitchFamily="18" charset="0"/>
              <a:cs typeface="Times New Roman" panose="02020603050405020304" pitchFamily="18" charset="0"/>
            </a:endParaRPr>
          </a:p>
          <a:p>
            <a:pPr marL="457200" indent="-457200" algn="just">
              <a:buAutoNum type="alphaLcParenR"/>
            </a:pPr>
            <a:r>
              <a:rPr lang="sq-AL" sz="2400" dirty="0" smtClean="0">
                <a:solidFill>
                  <a:schemeClr val="tx2"/>
                </a:solidFill>
                <a:latin typeface="Times New Roman" panose="02020603050405020304" pitchFamily="18" charset="0"/>
                <a:cs typeface="Times New Roman" panose="02020603050405020304" pitchFamily="18" charset="0"/>
              </a:rPr>
              <a:t>përcaktuar </a:t>
            </a:r>
            <a:r>
              <a:rPr lang="sq-AL" sz="2400" dirty="0">
                <a:solidFill>
                  <a:schemeClr val="tx2"/>
                </a:solidFill>
                <a:latin typeface="Times New Roman" panose="02020603050405020304" pitchFamily="18" charset="0"/>
                <a:cs typeface="Times New Roman" panose="02020603050405020304" pitchFamily="18" charset="0"/>
              </a:rPr>
              <a:t>gamën e Strategjive të Mësimit të Fjalorit të përdorura nga këta nxënës dhe konsistencën e përdorimit të tyre, dhe </a:t>
            </a:r>
            <a:endParaRPr lang="en-US" sz="2400" dirty="0" smtClean="0">
              <a:solidFill>
                <a:schemeClr val="tx2"/>
              </a:solidFill>
              <a:latin typeface="Times New Roman" panose="02020603050405020304" pitchFamily="18" charset="0"/>
              <a:cs typeface="Times New Roman" panose="02020603050405020304" pitchFamily="18" charset="0"/>
            </a:endParaRPr>
          </a:p>
          <a:p>
            <a:pPr marL="457200" indent="-457200" algn="just">
              <a:buAutoNum type="alphaLcParenR"/>
            </a:pPr>
            <a:r>
              <a:rPr lang="sq-AL" sz="2400" dirty="0" smtClean="0">
                <a:solidFill>
                  <a:schemeClr val="tx2"/>
                </a:solidFill>
                <a:latin typeface="Times New Roman" panose="02020603050405020304" pitchFamily="18" charset="0"/>
                <a:cs typeface="Times New Roman" panose="02020603050405020304" pitchFamily="18" charset="0"/>
              </a:rPr>
              <a:t>vlerësuar </a:t>
            </a:r>
            <a:r>
              <a:rPr lang="sq-AL" sz="2400" dirty="0">
                <a:solidFill>
                  <a:schemeClr val="tx2"/>
                </a:solidFill>
                <a:latin typeface="Times New Roman" panose="02020603050405020304" pitchFamily="18" charset="0"/>
                <a:cs typeface="Times New Roman" panose="02020603050405020304" pitchFamily="18" charset="0"/>
              </a:rPr>
              <a:t>efektivitetin e Strategjive të Mësimit të Fjalorit në lidhje me aftësinë e tyre të fjalorit në gjuhën </a:t>
            </a:r>
            <a:r>
              <a:rPr lang="sq-AL" sz="2400" dirty="0" smtClean="0">
                <a:solidFill>
                  <a:schemeClr val="tx2"/>
                </a:solidFill>
                <a:latin typeface="Times New Roman" panose="02020603050405020304" pitchFamily="18" charset="0"/>
                <a:cs typeface="Times New Roman" panose="02020603050405020304" pitchFamily="18" charset="0"/>
              </a:rPr>
              <a:t>greke</a:t>
            </a:r>
            <a:r>
              <a:rPr lang="en-US" sz="2400" dirty="0" smtClean="0">
                <a:solidFill>
                  <a:schemeClr val="tx2"/>
                </a:solidFill>
                <a:latin typeface="Times New Roman" panose="02020603050405020304" pitchFamily="18" charset="0"/>
                <a:cs typeface="Times New Roman" panose="02020603050405020304" pitchFamily="18" charset="0"/>
              </a:rPr>
              <a:t>.</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8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3200" b="1" i="1" dirty="0" smtClean="0">
                <a:solidFill>
                  <a:schemeClr val="tx2"/>
                </a:solidFill>
              </a:rPr>
              <a:t>GRUPE</a:t>
            </a:r>
            <a:r>
              <a:rPr lang="en-US" sz="3200" b="1" i="1" dirty="0" smtClean="0">
                <a:solidFill>
                  <a:schemeClr val="tx2"/>
                </a:solidFill>
              </a:rPr>
              <a:t>T E </a:t>
            </a:r>
            <a:r>
              <a:rPr lang="sq-AL" sz="3200" b="1" i="1" dirty="0" smtClean="0">
                <a:solidFill>
                  <a:schemeClr val="tx2"/>
                </a:solidFill>
              </a:rPr>
              <a:t>SYNUARA DHE PALË</a:t>
            </a:r>
            <a:r>
              <a:rPr lang="en-US" sz="3200" b="1" i="1" dirty="0" smtClean="0">
                <a:solidFill>
                  <a:schemeClr val="tx2"/>
                </a:solidFill>
              </a:rPr>
              <a:t>T E </a:t>
            </a:r>
            <a:r>
              <a:rPr lang="sq-AL" sz="3200" b="1" i="1" dirty="0" smtClean="0">
                <a:solidFill>
                  <a:schemeClr val="tx2"/>
                </a:solidFill>
              </a:rPr>
              <a:t>INTERESIT </a:t>
            </a:r>
            <a:endParaRPr lang="en-US" sz="3200" b="1" i="1"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104900" y="1600200"/>
            <a:ext cx="9980682" cy="4571999"/>
          </a:xfrm>
        </p:spPr>
        <p:txBody>
          <a:bodyPr>
            <a:normAutofit/>
          </a:bodyPr>
          <a:lstStyle/>
          <a:p>
            <a:pPr algn="just"/>
            <a:r>
              <a:rPr lang="sq-AL" sz="2400" dirty="0">
                <a:solidFill>
                  <a:schemeClr val="tx2"/>
                </a:solidFill>
                <a:latin typeface="Times New Roman" panose="02020603050405020304" pitchFamily="18" charset="0"/>
                <a:cs typeface="Times New Roman" panose="02020603050405020304" pitchFamily="18" charset="0"/>
              </a:rPr>
              <a:t>Studimi aktual do të zhvillohet në një shkollë dygjuhëshe shqiptaro-greke të arsimit të mesëm të lartë në Tiranë gjatë vitit akademik 2022-2023. </a:t>
            </a:r>
            <a:endParaRPr lang="en-US" sz="2400" dirty="0" smtClean="0">
              <a:solidFill>
                <a:schemeClr val="tx2"/>
              </a:solidFill>
              <a:latin typeface="Times New Roman" panose="02020603050405020304" pitchFamily="18" charset="0"/>
              <a:cs typeface="Times New Roman" panose="02020603050405020304" pitchFamily="18" charset="0"/>
            </a:endParaRPr>
          </a:p>
          <a:p>
            <a:pPr algn="just"/>
            <a:r>
              <a:rPr lang="sq-AL" sz="2400" dirty="0">
                <a:solidFill>
                  <a:schemeClr val="tx2"/>
                </a:solidFill>
                <a:latin typeface="Times New Roman" panose="02020603050405020304" pitchFamily="18" charset="0"/>
                <a:cs typeface="Times New Roman" panose="02020603050405020304" pitchFamily="18" charset="0"/>
              </a:rPr>
              <a:t>Në studim do të marrin pjesë 6 paralele, me nga 25 </a:t>
            </a:r>
            <a:r>
              <a:rPr lang="sq-AL" sz="2400" dirty="0" smtClean="0">
                <a:solidFill>
                  <a:schemeClr val="tx2"/>
                </a:solidFill>
                <a:latin typeface="Times New Roman" panose="02020603050405020304" pitchFamily="18" charset="0"/>
                <a:cs typeface="Times New Roman" panose="02020603050405020304" pitchFamily="18" charset="0"/>
              </a:rPr>
              <a:t>nxënës</a:t>
            </a:r>
            <a:r>
              <a:rPr lang="en-US" sz="2400" dirty="0" smtClean="0">
                <a:solidFill>
                  <a:schemeClr val="tx2"/>
                </a:solidFill>
                <a:latin typeface="Times New Roman" panose="02020603050405020304" pitchFamily="18" charset="0"/>
                <a:cs typeface="Times New Roman" panose="02020603050405020304" pitchFamily="18" charset="0"/>
              </a:rPr>
              <a:t>.</a:t>
            </a:r>
          </a:p>
          <a:p>
            <a:pPr algn="just"/>
            <a:r>
              <a:rPr lang="sq-AL" sz="2400" dirty="0" smtClean="0">
                <a:solidFill>
                  <a:schemeClr val="tx2"/>
                </a:solidFill>
                <a:latin typeface="Times New Roman" panose="02020603050405020304" pitchFamily="18" charset="0"/>
                <a:cs typeface="Times New Roman" panose="02020603050405020304" pitchFamily="18" charset="0"/>
              </a:rPr>
              <a:t>Nxënësit </a:t>
            </a:r>
            <a:r>
              <a:rPr lang="sq-AL" sz="2400" dirty="0">
                <a:solidFill>
                  <a:schemeClr val="tx2"/>
                </a:solidFill>
                <a:latin typeface="Times New Roman" panose="02020603050405020304" pitchFamily="18" charset="0"/>
                <a:cs typeface="Times New Roman" panose="02020603050405020304" pitchFamily="18" charset="0"/>
              </a:rPr>
              <a:t>i përkasin kategorive të ndryshme (pjesë e minoritetit grek në Shqipëri, pjesë e familjeve shqiptare dygjuhëshe dhe pjesë e familjeve një-</a:t>
            </a:r>
            <a:r>
              <a:rPr lang="sq-AL" sz="2400" dirty="0" err="1">
                <a:solidFill>
                  <a:schemeClr val="tx2"/>
                </a:solidFill>
                <a:latin typeface="Times New Roman" panose="02020603050405020304" pitchFamily="18" charset="0"/>
                <a:cs typeface="Times New Roman" panose="02020603050405020304" pitchFamily="18" charset="0"/>
              </a:rPr>
              <a:t>gjuhëshe</a:t>
            </a:r>
            <a:r>
              <a:rPr lang="sq-AL" sz="2400" dirty="0">
                <a:solidFill>
                  <a:schemeClr val="tx2"/>
                </a:solidFill>
                <a:latin typeface="Times New Roman" panose="02020603050405020304" pitchFamily="18" charset="0"/>
                <a:cs typeface="Times New Roman" panose="02020603050405020304" pitchFamily="18" charset="0"/>
              </a:rPr>
              <a:t>, por që kanë mësuar gjuhën greke përmes mësimeve në këto shkolla) dhe do të ndahen sipas niveleve gjuhësore në: fillestarë, të mesëm dhe të avancuar në gjuhën greke </a:t>
            </a:r>
            <a:r>
              <a:rPr lang="en-US" sz="2400" dirty="0" smtClean="0">
                <a:solidFill>
                  <a:schemeClr val="tx2"/>
                </a:solidFill>
                <a:latin typeface="Times New Roman" panose="02020603050405020304" pitchFamily="18" charset="0"/>
                <a:cs typeface="Times New Roman" panose="02020603050405020304" pitchFamily="18" charset="0"/>
              </a:rPr>
              <a:t>(</a:t>
            </a:r>
            <a:r>
              <a:rPr lang="sq-AL" sz="2400" dirty="0" smtClean="0">
                <a:solidFill>
                  <a:schemeClr val="tx2"/>
                </a:solidFill>
                <a:latin typeface="Times New Roman" panose="02020603050405020304" pitchFamily="18" charset="0"/>
                <a:cs typeface="Times New Roman" panose="02020603050405020304" pitchFamily="18" charset="0"/>
              </a:rPr>
              <a:t>sipas </a:t>
            </a:r>
            <a:r>
              <a:rPr lang="sq-AL" sz="2400" dirty="0">
                <a:solidFill>
                  <a:schemeClr val="tx2"/>
                </a:solidFill>
                <a:latin typeface="Times New Roman" panose="02020603050405020304" pitchFamily="18" charset="0"/>
                <a:cs typeface="Times New Roman" panose="02020603050405020304" pitchFamily="18" charset="0"/>
              </a:rPr>
              <a:t>standardeve evropiane dhe Kuadrit të Përbashkët Evropian të Referencës për Gjuhët).</a:t>
            </a:r>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24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3200" b="1" i="1" dirty="0" smtClean="0">
                <a:solidFill>
                  <a:schemeClr val="tx2"/>
                </a:solidFill>
              </a:rPr>
              <a:t>REZULTATET E PRITSHME </a:t>
            </a:r>
            <a:endParaRPr lang="en-US" sz="3200" b="1" dirty="0">
              <a:solidFill>
                <a:schemeClr val="tx2"/>
              </a:solidFill>
            </a:endParaRPr>
          </a:p>
        </p:txBody>
      </p:sp>
      <p:sp>
        <p:nvSpPr>
          <p:cNvPr id="3" name="Content Placeholder 2"/>
          <p:cNvSpPr>
            <a:spLocks noGrp="1"/>
          </p:cNvSpPr>
          <p:nvPr>
            <p:ph sz="half" idx="1"/>
          </p:nvPr>
        </p:nvSpPr>
        <p:spPr>
          <a:xfrm>
            <a:off x="1104900" y="1600200"/>
            <a:ext cx="9980682" cy="4571999"/>
          </a:xfrm>
        </p:spPr>
        <p:txBody>
          <a:bodyPr>
            <a:normAutofit fontScale="92500" lnSpcReduction="10000"/>
          </a:bodyPr>
          <a:lstStyle/>
          <a:p>
            <a:pPr algn="just"/>
            <a:r>
              <a:rPr lang="sq-AL" sz="2400" dirty="0" smtClean="0">
                <a:solidFill>
                  <a:schemeClr val="tx2"/>
                </a:solidFill>
                <a:latin typeface="Times New Roman" panose="02020603050405020304" pitchFamily="18" charset="0"/>
                <a:cs typeface="Times New Roman" panose="02020603050405020304" pitchFamily="18" charset="0"/>
              </a:rPr>
              <a:t>udhëzimi i </a:t>
            </a:r>
            <a:r>
              <a:rPr lang="sq-AL" sz="2400" dirty="0">
                <a:solidFill>
                  <a:schemeClr val="tx2"/>
                </a:solidFill>
                <a:latin typeface="Times New Roman" panose="02020603050405020304" pitchFamily="18" charset="0"/>
                <a:cs typeface="Times New Roman" panose="02020603050405020304" pitchFamily="18" charset="0"/>
              </a:rPr>
              <a:t>qartë i strategjive të </a:t>
            </a:r>
            <a:r>
              <a:rPr lang="sq-AL" sz="2400" dirty="0" err="1">
                <a:solidFill>
                  <a:schemeClr val="tx2"/>
                </a:solidFill>
                <a:latin typeface="Times New Roman" panose="02020603050405020304" pitchFamily="18" charset="0"/>
                <a:cs typeface="Times New Roman" panose="02020603050405020304" pitchFamily="18" charset="0"/>
              </a:rPr>
              <a:t>të</a:t>
            </a:r>
            <a:r>
              <a:rPr lang="sq-AL" sz="2400" dirty="0">
                <a:solidFill>
                  <a:schemeClr val="tx2"/>
                </a:solidFill>
                <a:latin typeface="Times New Roman" panose="02020603050405020304" pitchFamily="18" charset="0"/>
                <a:cs typeface="Times New Roman" panose="02020603050405020304" pitchFamily="18" charset="0"/>
              </a:rPr>
              <a:t> mësuarit çon në përmirësime të motivimit dhe </a:t>
            </a:r>
            <a:r>
              <a:rPr lang="sq-AL" sz="2400" dirty="0" err="1">
                <a:solidFill>
                  <a:schemeClr val="tx2"/>
                </a:solidFill>
                <a:latin typeface="Times New Roman" panose="02020603050405020304" pitchFamily="18" charset="0"/>
                <a:cs typeface="Times New Roman" panose="02020603050405020304" pitchFamily="18" charset="0"/>
              </a:rPr>
              <a:t>performancës</a:t>
            </a:r>
            <a:r>
              <a:rPr lang="sq-AL" sz="2400" dirty="0">
                <a:solidFill>
                  <a:schemeClr val="tx2"/>
                </a:solidFill>
                <a:latin typeface="Times New Roman" panose="02020603050405020304" pitchFamily="18" charset="0"/>
                <a:cs typeface="Times New Roman" panose="02020603050405020304" pitchFamily="18" charset="0"/>
              </a:rPr>
              <a:t> </a:t>
            </a:r>
            <a:r>
              <a:rPr lang="sq-AL" sz="2400" dirty="0" smtClean="0">
                <a:solidFill>
                  <a:schemeClr val="tx2"/>
                </a:solidFill>
                <a:latin typeface="Times New Roman" panose="02020603050405020304" pitchFamily="18" charset="0"/>
                <a:cs typeface="Times New Roman" panose="02020603050405020304" pitchFamily="18" charset="0"/>
              </a:rPr>
              <a:t>gjuhësore</a:t>
            </a:r>
            <a:r>
              <a:rPr lang="en-US" sz="2400" dirty="0" smtClean="0">
                <a:solidFill>
                  <a:schemeClr val="tx2"/>
                </a:solidFill>
                <a:latin typeface="Times New Roman" panose="02020603050405020304" pitchFamily="18" charset="0"/>
                <a:cs typeface="Times New Roman" panose="02020603050405020304" pitchFamily="18" charset="0"/>
              </a:rPr>
              <a:t>;</a:t>
            </a:r>
          </a:p>
          <a:p>
            <a:pPr algn="just"/>
            <a:r>
              <a:rPr lang="sq-AL" sz="2400" dirty="0">
                <a:solidFill>
                  <a:schemeClr val="tx2"/>
                </a:solidFill>
                <a:latin typeface="Times New Roman" panose="02020603050405020304" pitchFamily="18" charset="0"/>
                <a:cs typeface="Times New Roman" panose="02020603050405020304" pitchFamily="18" charset="0"/>
              </a:rPr>
              <a:t>zbulimi i strategjive të </a:t>
            </a:r>
            <a:r>
              <a:rPr lang="sq-AL" sz="2400" dirty="0" err="1">
                <a:solidFill>
                  <a:schemeClr val="tx2"/>
                </a:solidFill>
                <a:latin typeface="Times New Roman" panose="02020603050405020304" pitchFamily="18" charset="0"/>
                <a:cs typeface="Times New Roman" panose="02020603050405020304" pitchFamily="18" charset="0"/>
              </a:rPr>
              <a:t>të</a:t>
            </a:r>
            <a:r>
              <a:rPr lang="sq-AL" sz="2400" dirty="0">
                <a:solidFill>
                  <a:schemeClr val="tx2"/>
                </a:solidFill>
                <a:latin typeface="Times New Roman" panose="02020603050405020304" pitchFamily="18" charset="0"/>
                <a:cs typeface="Times New Roman" panose="02020603050405020304" pitchFamily="18" charset="0"/>
              </a:rPr>
              <a:t> mësuarit </a:t>
            </a:r>
            <a:r>
              <a:rPr lang="sq-AL" sz="2400" dirty="0" smtClean="0">
                <a:solidFill>
                  <a:schemeClr val="tx2"/>
                </a:solidFill>
                <a:latin typeface="Times New Roman" panose="02020603050405020304" pitchFamily="18" charset="0"/>
                <a:cs typeface="Times New Roman" panose="02020603050405020304" pitchFamily="18" charset="0"/>
              </a:rPr>
              <a:t>të </a:t>
            </a:r>
            <a:r>
              <a:rPr lang="sq-AL" sz="2400" dirty="0">
                <a:solidFill>
                  <a:schemeClr val="tx2"/>
                </a:solidFill>
                <a:latin typeface="Times New Roman" panose="02020603050405020304" pitchFamily="18" charset="0"/>
                <a:cs typeface="Times New Roman" panose="02020603050405020304" pitchFamily="18" charset="0"/>
              </a:rPr>
              <a:t>fjalorit në faza të ndryshme të zhvillimit dhe edukimi i mësuesve dhe nxënësve të gjuhës greke për përdorimin e strategjive të </a:t>
            </a:r>
            <a:r>
              <a:rPr lang="sq-AL" sz="2400" dirty="0" err="1">
                <a:solidFill>
                  <a:schemeClr val="tx2"/>
                </a:solidFill>
                <a:latin typeface="Times New Roman" panose="02020603050405020304" pitchFamily="18" charset="0"/>
                <a:cs typeface="Times New Roman" panose="02020603050405020304" pitchFamily="18" charset="0"/>
              </a:rPr>
              <a:t>të</a:t>
            </a:r>
            <a:r>
              <a:rPr lang="sq-AL" sz="2400" dirty="0">
                <a:solidFill>
                  <a:schemeClr val="tx2"/>
                </a:solidFill>
                <a:latin typeface="Times New Roman" panose="02020603050405020304" pitchFamily="18" charset="0"/>
                <a:cs typeface="Times New Roman" panose="02020603050405020304" pitchFamily="18" charset="0"/>
              </a:rPr>
              <a:t> mësuarit më të përshtatshme për kontekstin dhe më efektive mund të rezultojë në përmirësim të aftësisë së fjalorit dhe vetëbesim më të </a:t>
            </a:r>
            <a:r>
              <a:rPr lang="sq-AL" sz="2400" dirty="0" smtClean="0">
                <a:solidFill>
                  <a:schemeClr val="tx2"/>
                </a:solidFill>
                <a:latin typeface="Times New Roman" panose="02020603050405020304" pitchFamily="18" charset="0"/>
                <a:cs typeface="Times New Roman" panose="02020603050405020304" pitchFamily="18" charset="0"/>
              </a:rPr>
              <a:t>madh</a:t>
            </a:r>
            <a:r>
              <a:rPr lang="en-US" sz="2400" dirty="0" smtClean="0">
                <a:solidFill>
                  <a:schemeClr val="tx2"/>
                </a:solidFill>
                <a:latin typeface="Times New Roman" panose="02020603050405020304" pitchFamily="18" charset="0"/>
                <a:cs typeface="Times New Roman" panose="02020603050405020304" pitchFamily="18" charset="0"/>
              </a:rPr>
              <a:t>;</a:t>
            </a:r>
          </a:p>
          <a:p>
            <a:pPr algn="just"/>
            <a:r>
              <a:rPr lang="sq-AL" sz="2400" dirty="0" smtClean="0">
                <a:solidFill>
                  <a:schemeClr val="tx2"/>
                </a:solidFill>
                <a:latin typeface="Times New Roman" panose="02020603050405020304" pitchFamily="18" charset="0"/>
                <a:cs typeface="Times New Roman" panose="02020603050405020304" pitchFamily="18" charset="0"/>
              </a:rPr>
              <a:t>kuptimi i </a:t>
            </a:r>
            <a:r>
              <a:rPr lang="sq-AL" sz="2400" dirty="0">
                <a:solidFill>
                  <a:schemeClr val="tx2"/>
                </a:solidFill>
                <a:latin typeface="Times New Roman" panose="02020603050405020304" pitchFamily="18" charset="0"/>
                <a:cs typeface="Times New Roman" panose="02020603050405020304" pitchFamily="18" charset="0"/>
              </a:rPr>
              <a:t>nuancave të Strategjive të Mësimit të Fjalorit në gjuhën greke në një mjedis dygjuhësh mund t'i lejojë mësuesit të reflektojnë nëse metodologjitë e tyre të mësimdhënies janë ose jo të pajtueshme me përdorimin e strategjive të </a:t>
            </a:r>
            <a:r>
              <a:rPr lang="sq-AL" sz="2400" dirty="0" err="1">
                <a:solidFill>
                  <a:schemeClr val="tx2"/>
                </a:solidFill>
                <a:latin typeface="Times New Roman" panose="02020603050405020304" pitchFamily="18" charset="0"/>
                <a:cs typeface="Times New Roman" panose="02020603050405020304" pitchFamily="18" charset="0"/>
              </a:rPr>
              <a:t>të</a:t>
            </a:r>
            <a:r>
              <a:rPr lang="sq-AL" sz="2400" dirty="0">
                <a:solidFill>
                  <a:schemeClr val="tx2"/>
                </a:solidFill>
                <a:latin typeface="Times New Roman" panose="02020603050405020304" pitchFamily="18" charset="0"/>
                <a:cs typeface="Times New Roman" panose="02020603050405020304" pitchFamily="18" charset="0"/>
              </a:rPr>
              <a:t> mësuarit nga </a:t>
            </a:r>
            <a:r>
              <a:rPr lang="sq-AL" sz="2400" dirty="0" smtClean="0">
                <a:solidFill>
                  <a:schemeClr val="tx2"/>
                </a:solidFill>
                <a:latin typeface="Times New Roman" panose="02020603050405020304" pitchFamily="18" charset="0"/>
                <a:cs typeface="Times New Roman" panose="02020603050405020304" pitchFamily="18" charset="0"/>
              </a:rPr>
              <a:t>nxënësi</a:t>
            </a:r>
            <a:r>
              <a:rPr lang="en-US" sz="2400" dirty="0" smtClean="0">
                <a:solidFill>
                  <a:schemeClr val="tx2"/>
                </a:solidFill>
                <a:latin typeface="Times New Roman" panose="02020603050405020304" pitchFamily="18" charset="0"/>
                <a:cs typeface="Times New Roman" panose="02020603050405020304" pitchFamily="18" charset="0"/>
              </a:rPr>
              <a:t>;</a:t>
            </a:r>
          </a:p>
          <a:p>
            <a:pPr algn="just"/>
            <a:r>
              <a:rPr lang="sq-AL" sz="2400" dirty="0">
                <a:solidFill>
                  <a:schemeClr val="tx2"/>
                </a:solidFill>
                <a:latin typeface="Times New Roman" panose="02020603050405020304" pitchFamily="18" charset="0"/>
                <a:cs typeface="Times New Roman" panose="02020603050405020304" pitchFamily="18" charset="0"/>
              </a:rPr>
              <a:t>zotërimi i suksesshëm i Strategjive të Mësimit të Fjalorit mund t'u mundësojë gjithashtu nxënësve të GJ2/GHH të marrin përgjegjësinë për mësimin e tyre dhe të vetë-mbështeten dhe më pak të varur nga mësuesi i gjuhës greke</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01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3200" b="1" i="1" dirty="0" smtClean="0">
                <a:solidFill>
                  <a:schemeClr val="tx2"/>
                </a:solidFill>
              </a:rPr>
              <a:t>PRODUKTI/PRODUKTET E PROJEKTIT </a:t>
            </a:r>
            <a:endParaRPr lang="en-US" sz="3200" dirty="0">
              <a:solidFill>
                <a:schemeClr val="tx2"/>
              </a:solidFill>
            </a:endParaRPr>
          </a:p>
        </p:txBody>
      </p:sp>
      <p:sp>
        <p:nvSpPr>
          <p:cNvPr id="3" name="Content Placeholder 2"/>
          <p:cNvSpPr>
            <a:spLocks noGrp="1"/>
          </p:cNvSpPr>
          <p:nvPr>
            <p:ph sz="half" idx="1"/>
          </p:nvPr>
        </p:nvSpPr>
        <p:spPr>
          <a:xfrm>
            <a:off x="1104900" y="1752600"/>
            <a:ext cx="9980682" cy="4571999"/>
          </a:xfrm>
        </p:spPr>
        <p:txBody>
          <a:bodyPr>
            <a:normAutofit lnSpcReduction="10000"/>
          </a:bodyPr>
          <a:lstStyle/>
          <a:p>
            <a:pPr algn="just"/>
            <a:r>
              <a:rPr lang="sq-AL" sz="2800" dirty="0">
                <a:solidFill>
                  <a:schemeClr val="tx2"/>
                </a:solidFill>
                <a:latin typeface="Times New Roman" panose="02020603050405020304" pitchFamily="18" charset="0"/>
                <a:cs typeface="Times New Roman" panose="02020603050405020304" pitchFamily="18" charset="0"/>
              </a:rPr>
              <a:t>Një raport kryesor i cili do të paraqesë gjendjen aktuale dhe vlerësimin përkundrejt niveleve të arritjes së nivelit gjuhësor të nxënësve të arsimit të mesëm të lartë në Tiranë (sipas grup-moshave), çka do të </a:t>
            </a:r>
            <a:r>
              <a:rPr lang="sq-AL" sz="2800" dirty="0" err="1">
                <a:solidFill>
                  <a:schemeClr val="tx2"/>
                </a:solidFill>
                <a:latin typeface="Times New Roman" panose="02020603050405020304" pitchFamily="18" charset="0"/>
                <a:cs typeface="Times New Roman" panose="02020603050405020304" pitchFamily="18" charset="0"/>
              </a:rPr>
              <a:t>gjenerohet</a:t>
            </a:r>
            <a:r>
              <a:rPr lang="sq-AL" sz="2800" dirty="0">
                <a:solidFill>
                  <a:schemeClr val="tx2"/>
                </a:solidFill>
                <a:latin typeface="Times New Roman" panose="02020603050405020304" pitchFamily="18" charset="0"/>
                <a:cs typeface="Times New Roman" panose="02020603050405020304" pitchFamily="18" charset="0"/>
              </a:rPr>
              <a:t> nga grumbullimi, përpunimi dhe analizimi i formularëve/ </a:t>
            </a:r>
            <a:r>
              <a:rPr lang="sq-AL" sz="2800" dirty="0" smtClean="0">
                <a:solidFill>
                  <a:schemeClr val="tx2"/>
                </a:solidFill>
                <a:latin typeface="Times New Roman" panose="02020603050405020304" pitchFamily="18" charset="0"/>
                <a:cs typeface="Times New Roman" panose="02020603050405020304" pitchFamily="18" charset="0"/>
              </a:rPr>
              <a:t>pyetësorëve</a:t>
            </a:r>
            <a:r>
              <a:rPr lang="en-US" sz="2800" dirty="0" smtClean="0">
                <a:solidFill>
                  <a:schemeClr val="tx2"/>
                </a:solidFill>
                <a:latin typeface="Times New Roman" panose="02020603050405020304" pitchFamily="18" charset="0"/>
                <a:cs typeface="Times New Roman" panose="02020603050405020304" pitchFamily="18" charset="0"/>
              </a:rPr>
              <a:t>;</a:t>
            </a:r>
          </a:p>
          <a:p>
            <a:pPr algn="just"/>
            <a:r>
              <a:rPr lang="sq-AL" sz="2800" dirty="0" err="1">
                <a:solidFill>
                  <a:schemeClr val="tx2"/>
                </a:solidFill>
                <a:latin typeface="Times New Roman" panose="02020603050405020304" pitchFamily="18" charset="0"/>
                <a:cs typeface="Times New Roman" panose="02020603050405020304" pitchFamily="18" charset="0"/>
              </a:rPr>
              <a:t>Worshop</a:t>
            </a:r>
            <a:r>
              <a:rPr lang="sq-AL" sz="2800" dirty="0">
                <a:solidFill>
                  <a:schemeClr val="tx2"/>
                </a:solidFill>
                <a:latin typeface="Times New Roman" panose="02020603050405020304" pitchFamily="18" charset="0"/>
                <a:cs typeface="Times New Roman" panose="02020603050405020304" pitchFamily="18" charset="0"/>
              </a:rPr>
              <a:t> -  trajnimi me mësuesit e arsimit të mesëm të lartë në Tiranë të gjuhës së huaj (greke) mbi metodat e mësimdhënies dhe </a:t>
            </a:r>
            <a:r>
              <a:rPr lang="sq-AL" sz="2800" dirty="0" err="1">
                <a:solidFill>
                  <a:schemeClr val="tx2"/>
                </a:solidFill>
                <a:latin typeface="Times New Roman" panose="02020603050405020304" pitchFamily="18" charset="0"/>
                <a:cs typeface="Times New Roman" panose="02020603050405020304" pitchFamily="18" charset="0"/>
              </a:rPr>
              <a:t>mësimnxënies</a:t>
            </a:r>
            <a:r>
              <a:rPr lang="sq-AL" sz="2800" dirty="0">
                <a:solidFill>
                  <a:schemeClr val="tx2"/>
                </a:solidFill>
                <a:latin typeface="Times New Roman" panose="02020603050405020304" pitchFamily="18" charset="0"/>
                <a:cs typeface="Times New Roman" panose="02020603050405020304" pitchFamily="18" charset="0"/>
              </a:rPr>
              <a:t> së leksikut të gjuhës </a:t>
            </a:r>
            <a:r>
              <a:rPr lang="sq-AL" sz="2800" dirty="0" smtClean="0">
                <a:solidFill>
                  <a:schemeClr val="tx2"/>
                </a:solidFill>
                <a:latin typeface="Times New Roman" panose="02020603050405020304" pitchFamily="18" charset="0"/>
                <a:cs typeface="Times New Roman" panose="02020603050405020304" pitchFamily="18" charset="0"/>
              </a:rPr>
              <a:t>greke</a:t>
            </a:r>
            <a:r>
              <a:rPr lang="en-US" sz="2800" dirty="0" smtClean="0">
                <a:solidFill>
                  <a:schemeClr val="tx2"/>
                </a:solidFill>
                <a:latin typeface="Times New Roman" panose="02020603050405020304" pitchFamily="18" charset="0"/>
                <a:cs typeface="Times New Roman" panose="02020603050405020304" pitchFamily="18" charset="0"/>
              </a:rPr>
              <a:t>;</a:t>
            </a:r>
          </a:p>
          <a:p>
            <a:pPr algn="just"/>
            <a:r>
              <a:rPr lang="sq-AL" sz="2800" dirty="0" smtClean="0">
                <a:solidFill>
                  <a:schemeClr val="tx2"/>
                </a:solidFill>
                <a:latin typeface="Times New Roman" panose="02020603050405020304" pitchFamily="18" charset="0"/>
                <a:cs typeface="Times New Roman" panose="02020603050405020304" pitchFamily="18" charset="0"/>
              </a:rPr>
              <a:t>Tavolin</a:t>
            </a:r>
            <a:r>
              <a:rPr lang="sq-AL" sz="2800" dirty="0">
                <a:solidFill>
                  <a:schemeClr val="tx2"/>
                </a:solidFill>
                <a:latin typeface="Times New Roman" panose="02020603050405020304" pitchFamily="18" charset="0"/>
                <a:cs typeface="Times New Roman" panose="02020603050405020304" pitchFamily="18" charset="0"/>
              </a:rPr>
              <a:t>ë</a:t>
            </a:r>
            <a:r>
              <a:rPr lang="sq-AL" sz="2800" dirty="0" smtClean="0">
                <a:solidFill>
                  <a:schemeClr val="tx2"/>
                </a:solidFill>
                <a:latin typeface="Times New Roman" panose="02020603050405020304" pitchFamily="18" charset="0"/>
                <a:cs typeface="Times New Roman" panose="02020603050405020304" pitchFamily="18" charset="0"/>
              </a:rPr>
              <a:t> </a:t>
            </a:r>
            <a:r>
              <a:rPr lang="sq-AL" sz="2800" dirty="0">
                <a:solidFill>
                  <a:schemeClr val="tx2"/>
                </a:solidFill>
                <a:latin typeface="Times New Roman" panose="02020603050405020304" pitchFamily="18" charset="0"/>
                <a:cs typeface="Times New Roman" panose="02020603050405020304" pitchFamily="18" charset="0"/>
              </a:rPr>
              <a:t>e rrumbullakët me ekspertë të drejtorive arsimore si dhe mësues e drejtues të shkollave greko-shqiptare të arsimit të mesëm të lartë në Tiranë në territorin e Republikës së </a:t>
            </a:r>
            <a:r>
              <a:rPr lang="sq-AL" sz="2800" dirty="0" smtClean="0">
                <a:solidFill>
                  <a:schemeClr val="tx2"/>
                </a:solidFill>
                <a:latin typeface="Times New Roman" panose="02020603050405020304" pitchFamily="18" charset="0"/>
                <a:cs typeface="Times New Roman" panose="02020603050405020304" pitchFamily="18" charset="0"/>
              </a:rPr>
              <a:t>Shqipërisë</a:t>
            </a:r>
            <a:r>
              <a:rPr lang="en-US" sz="2800" dirty="0" smtClean="0">
                <a:solidFill>
                  <a:schemeClr val="tx2"/>
                </a:solidFill>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3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3200" b="1" i="1" dirty="0">
                <a:solidFill>
                  <a:schemeClr val="tx2"/>
                </a:solidFill>
              </a:rPr>
              <a:t>PRODUKTI/PRODUKTET E PROJEKTIT </a:t>
            </a:r>
            <a:endParaRPr lang="en-US" sz="3200" dirty="0"/>
          </a:p>
        </p:txBody>
      </p:sp>
      <p:sp>
        <p:nvSpPr>
          <p:cNvPr id="3" name="Content Placeholder 2"/>
          <p:cNvSpPr>
            <a:spLocks noGrp="1"/>
          </p:cNvSpPr>
          <p:nvPr>
            <p:ph sz="half" idx="1"/>
          </p:nvPr>
        </p:nvSpPr>
        <p:spPr>
          <a:xfrm>
            <a:off x="1104900" y="1600200"/>
            <a:ext cx="9980682" cy="4571999"/>
          </a:xfrm>
        </p:spPr>
        <p:txBody>
          <a:bodyPr>
            <a:normAutofit/>
          </a:bodyPr>
          <a:lstStyle/>
          <a:p>
            <a:pPr algn="just"/>
            <a:r>
              <a:rPr lang="sq-AL" sz="2800" dirty="0">
                <a:solidFill>
                  <a:schemeClr val="tx2"/>
                </a:solidFill>
                <a:latin typeface="Times New Roman" panose="02020603050405020304" pitchFamily="18" charset="0"/>
                <a:cs typeface="Times New Roman" panose="02020603050405020304" pitchFamily="18" charset="0"/>
              </a:rPr>
              <a:t>Botimi i abstrakteve/kumtimeve të mbajtura gjatë </a:t>
            </a:r>
            <a:r>
              <a:rPr lang="sq-AL" sz="2800" dirty="0" err="1">
                <a:solidFill>
                  <a:schemeClr val="tx2"/>
                </a:solidFill>
                <a:latin typeface="Times New Roman" panose="02020603050405020304" pitchFamily="18" charset="0"/>
                <a:cs typeface="Times New Roman" panose="02020603050405020304" pitchFamily="18" charset="0"/>
              </a:rPr>
              <a:t>Worshop</a:t>
            </a:r>
            <a:r>
              <a:rPr lang="sq-AL" sz="2800" dirty="0">
                <a:solidFill>
                  <a:schemeClr val="tx2"/>
                </a:solidFill>
                <a:latin typeface="Times New Roman" panose="02020603050405020304" pitchFamily="18" charset="0"/>
                <a:cs typeface="Times New Roman" panose="02020603050405020304" pitchFamily="18" charset="0"/>
              </a:rPr>
              <a:t> - trajnimit dhe tavolinës së </a:t>
            </a:r>
            <a:r>
              <a:rPr lang="sq-AL" sz="2800" dirty="0" smtClean="0">
                <a:solidFill>
                  <a:schemeClr val="tx2"/>
                </a:solidFill>
                <a:latin typeface="Times New Roman" panose="02020603050405020304" pitchFamily="18" charset="0"/>
                <a:cs typeface="Times New Roman" panose="02020603050405020304" pitchFamily="18" charset="0"/>
              </a:rPr>
              <a:t>rrumbullakët</a:t>
            </a:r>
            <a:r>
              <a:rPr lang="en-US" sz="2800" dirty="0" smtClean="0">
                <a:solidFill>
                  <a:schemeClr val="tx2"/>
                </a:solidFill>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a:p>
            <a:pPr algn="just"/>
            <a:r>
              <a:rPr lang="sq-AL" sz="2800" dirty="0">
                <a:solidFill>
                  <a:schemeClr val="tx2"/>
                </a:solidFill>
                <a:latin typeface="Times New Roman" panose="02020603050405020304" pitchFamily="18" charset="0"/>
                <a:cs typeface="Times New Roman" panose="02020603050405020304" pitchFamily="18" charset="0"/>
              </a:rPr>
              <a:t>Botimi i </a:t>
            </a:r>
            <a:r>
              <a:rPr lang="sq-AL" sz="2800" dirty="0" smtClean="0">
                <a:solidFill>
                  <a:schemeClr val="tx2"/>
                </a:solidFill>
                <a:latin typeface="Times New Roman" panose="02020603050405020304" pitchFamily="18" charset="0"/>
                <a:cs typeface="Times New Roman" panose="02020603050405020304" pitchFamily="18" charset="0"/>
              </a:rPr>
              <a:t>Manualit-Udhëzuesit </a:t>
            </a:r>
            <a:r>
              <a:rPr lang="sq-AL" sz="2800" dirty="0">
                <a:solidFill>
                  <a:schemeClr val="tx2"/>
                </a:solidFill>
                <a:latin typeface="Times New Roman" panose="02020603050405020304" pitchFamily="18" charset="0"/>
                <a:cs typeface="Times New Roman" panose="02020603050405020304" pitchFamily="18" charset="0"/>
              </a:rPr>
              <a:t>në gjuhën </a:t>
            </a:r>
            <a:r>
              <a:rPr lang="sq-AL" sz="2800" dirty="0" smtClean="0">
                <a:solidFill>
                  <a:schemeClr val="tx2"/>
                </a:solidFill>
                <a:latin typeface="Times New Roman" panose="02020603050405020304" pitchFamily="18" charset="0"/>
                <a:cs typeface="Times New Roman" panose="02020603050405020304" pitchFamily="18" charset="0"/>
              </a:rPr>
              <a:t>shqipe, </a:t>
            </a:r>
            <a:r>
              <a:rPr lang="sq-AL" sz="2800" dirty="0">
                <a:solidFill>
                  <a:schemeClr val="tx2"/>
                </a:solidFill>
                <a:latin typeface="Times New Roman" panose="02020603050405020304" pitchFamily="18" charset="0"/>
                <a:cs typeface="Times New Roman" panose="02020603050405020304" pitchFamily="18" charset="0"/>
              </a:rPr>
              <a:t>i cili synon t’i përgjigjet pyetjeve që iu lindin arsimtarëve të arsimit të mesëm të lartë, të cilët japin mësim në këto shkolla dygjuhëshe, të cilat lidhen drejtpërdrejtë me mësimin dhe përvetësimin e </a:t>
            </a:r>
            <a:r>
              <a:rPr lang="sq-AL" sz="2800" dirty="0" smtClean="0">
                <a:solidFill>
                  <a:schemeClr val="tx2"/>
                </a:solidFill>
                <a:latin typeface="Times New Roman" panose="02020603050405020304" pitchFamily="18" charset="0"/>
                <a:cs typeface="Times New Roman" panose="02020603050405020304" pitchFamily="18" charset="0"/>
              </a:rPr>
              <a:t>leksikut - ky </a:t>
            </a:r>
            <a:r>
              <a:rPr lang="sq-AL" sz="2800" dirty="0">
                <a:solidFill>
                  <a:schemeClr val="tx2"/>
                </a:solidFill>
                <a:latin typeface="Times New Roman" panose="02020603050405020304" pitchFamily="18" charset="0"/>
                <a:cs typeface="Times New Roman" panose="02020603050405020304" pitchFamily="18" charset="0"/>
              </a:rPr>
              <a:t>Manual-Udhëzues do të shërbejë si mjet bashkëpunues për të përmirësuar aftësitë e tyre, si dhe do të shërbejë si një bazë metodologjike për metodologjinë e mësimdhënies dhe të </a:t>
            </a:r>
            <a:r>
              <a:rPr lang="sq-AL" sz="2800" dirty="0" err="1">
                <a:solidFill>
                  <a:schemeClr val="tx2"/>
                </a:solidFill>
                <a:latin typeface="Times New Roman" panose="02020603050405020304" pitchFamily="18" charset="0"/>
                <a:cs typeface="Times New Roman" panose="02020603050405020304" pitchFamily="18" charset="0"/>
              </a:rPr>
              <a:t>mësimnxënies</a:t>
            </a:r>
            <a:r>
              <a:rPr lang="sq-AL" sz="2800" dirty="0">
                <a:solidFill>
                  <a:schemeClr val="tx2"/>
                </a:solidFill>
                <a:latin typeface="Times New Roman" panose="02020603050405020304" pitchFamily="18" charset="0"/>
                <a:cs typeface="Times New Roman" panose="02020603050405020304" pitchFamily="18" charset="0"/>
              </a:rPr>
              <a:t> së gjuhës greke.</a:t>
            </a:r>
            <a:endParaRPr lang="en-US" sz="2800" dirty="0">
              <a:solidFill>
                <a:schemeClr val="tx2"/>
              </a:solidFill>
              <a:latin typeface="Times New Roman" panose="02020603050405020304" pitchFamily="18" charset="0"/>
              <a:cs typeface="Times New Roman" panose="02020603050405020304" pitchFamily="18" charset="0"/>
            </a:endParaRPr>
          </a:p>
          <a:p>
            <a:pPr algn="just"/>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9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4000" b="1" i="1" dirty="0" smtClean="0">
                <a:solidFill>
                  <a:schemeClr val="tx2"/>
                </a:solidFill>
                <a:latin typeface="Times New Roman" panose="02020603050405020304" pitchFamily="18" charset="0"/>
                <a:cs typeface="Times New Roman" panose="02020603050405020304" pitchFamily="18" charset="0"/>
              </a:rPr>
              <a:t>PLANI I PUNËS</a:t>
            </a: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104900" y="1386681"/>
            <a:ext cx="4919472" cy="823912"/>
          </a:xfrm>
        </p:spPr>
        <p:txBody>
          <a:bodyPr>
            <a:normAutofit/>
          </a:bodyPr>
          <a:lstStyle/>
          <a:p>
            <a:pPr algn="ctr">
              <a:lnSpc>
                <a:spcPct val="100000"/>
              </a:lnSpc>
            </a:pPr>
            <a:r>
              <a:rPr lang="sq-AL" sz="3200" i="1" dirty="0">
                <a:solidFill>
                  <a:schemeClr val="tx2"/>
                </a:solidFill>
                <a:latin typeface="Times New Roman" panose="02020603050405020304" pitchFamily="18" charset="0"/>
                <a:cs typeface="Times New Roman" panose="02020603050405020304" pitchFamily="18" charset="0"/>
              </a:rPr>
              <a:t>Gjatë vitit të parë:</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95300" y="2424112"/>
            <a:ext cx="5529072" cy="3938588"/>
          </a:xfrm>
        </p:spPr>
        <p:txBody>
          <a:bodyPr>
            <a:noAutofit/>
          </a:bodyPr>
          <a:lstStyle/>
          <a:p>
            <a:pPr algn="just"/>
            <a:r>
              <a:rPr lang="sq-AL" dirty="0">
                <a:solidFill>
                  <a:schemeClr val="tx2"/>
                </a:solidFill>
                <a:latin typeface="Times New Roman" panose="02020603050405020304" pitchFamily="18" charset="0"/>
                <a:cs typeface="Times New Roman" panose="02020603050405020304" pitchFamily="18" charset="0"/>
              </a:rPr>
              <a:t>Faza e identifikimit dhe e ndërveprimit me institucionet përkatëse arsimore të arsimit të mesëm të lartë në Tiranë si dhe firmosja e kontratës me këto </a:t>
            </a:r>
            <a:r>
              <a:rPr lang="sq-AL" dirty="0" smtClean="0">
                <a:solidFill>
                  <a:schemeClr val="tx2"/>
                </a:solidFill>
                <a:latin typeface="Times New Roman" panose="02020603050405020304" pitchFamily="18" charset="0"/>
                <a:cs typeface="Times New Roman" panose="02020603050405020304" pitchFamily="18" charset="0"/>
              </a:rPr>
              <a:t>institucione; </a:t>
            </a:r>
          </a:p>
          <a:p>
            <a:pPr algn="just"/>
            <a:r>
              <a:rPr lang="sq-AL" dirty="0">
                <a:solidFill>
                  <a:schemeClr val="tx2"/>
                </a:solidFill>
                <a:latin typeface="Times New Roman" panose="02020603050405020304" pitchFamily="18" charset="0"/>
                <a:cs typeface="Times New Roman" panose="02020603050405020304" pitchFamily="18" charset="0"/>
              </a:rPr>
              <a:t>Faza e identifikimit </a:t>
            </a:r>
            <a:r>
              <a:rPr lang="sq-AL" dirty="0" smtClean="0">
                <a:solidFill>
                  <a:schemeClr val="tx2"/>
                </a:solidFill>
                <a:latin typeface="Times New Roman" panose="02020603050405020304" pitchFamily="18" charset="0"/>
                <a:cs typeface="Times New Roman" panose="02020603050405020304" pitchFamily="18" charset="0"/>
              </a:rPr>
              <a:t>të nxënësve kandidatë </a:t>
            </a:r>
            <a:r>
              <a:rPr lang="sq-AL" dirty="0">
                <a:solidFill>
                  <a:schemeClr val="tx2"/>
                </a:solidFill>
                <a:latin typeface="Times New Roman" panose="02020603050405020304" pitchFamily="18" charset="0"/>
                <a:cs typeface="Times New Roman" panose="02020603050405020304" pitchFamily="18" charset="0"/>
              </a:rPr>
              <a:t>pjesëmarrës në studim dhe </a:t>
            </a:r>
            <a:r>
              <a:rPr lang="sq-AL" dirty="0" smtClean="0">
                <a:solidFill>
                  <a:schemeClr val="tx2"/>
                </a:solidFill>
                <a:latin typeface="Times New Roman" panose="02020603050405020304" pitchFamily="18" charset="0"/>
                <a:cs typeface="Times New Roman" panose="02020603050405020304" pitchFamily="18" charset="0"/>
              </a:rPr>
              <a:t>kontakti </a:t>
            </a:r>
            <a:r>
              <a:rPr lang="sq-AL" dirty="0">
                <a:solidFill>
                  <a:schemeClr val="tx2"/>
                </a:solidFill>
                <a:latin typeface="Times New Roman" panose="02020603050405020304" pitchFamily="18" charset="0"/>
                <a:cs typeface="Times New Roman" panose="02020603050405020304" pitchFamily="18" charset="0"/>
              </a:rPr>
              <a:t>me prindërit e nxënësve </a:t>
            </a:r>
            <a:r>
              <a:rPr lang="sq-AL" dirty="0" smtClean="0">
                <a:solidFill>
                  <a:schemeClr val="tx2"/>
                </a:solidFill>
                <a:latin typeface="Times New Roman" panose="02020603050405020304" pitchFamily="18" charset="0"/>
                <a:cs typeface="Times New Roman" panose="02020603050405020304" pitchFamily="18" charset="0"/>
              </a:rPr>
              <a:t>për </a:t>
            </a:r>
            <a:r>
              <a:rPr lang="sq-AL" dirty="0">
                <a:solidFill>
                  <a:schemeClr val="tx2"/>
                </a:solidFill>
                <a:latin typeface="Times New Roman" panose="02020603050405020304" pitchFamily="18" charset="0"/>
                <a:cs typeface="Times New Roman" panose="02020603050405020304" pitchFamily="18" charset="0"/>
              </a:rPr>
              <a:t>të siguruar lejen e tyre (për shkak të moshës  </a:t>
            </a:r>
            <a:r>
              <a:rPr lang="sq-AL" dirty="0" err="1">
                <a:solidFill>
                  <a:schemeClr val="tx2"/>
                </a:solidFill>
                <a:latin typeface="Times New Roman" panose="02020603050405020304" pitchFamily="18" charset="0"/>
                <a:cs typeface="Times New Roman" panose="02020603050405020304" pitchFamily="18" charset="0"/>
              </a:rPr>
              <a:t>minorene</a:t>
            </a:r>
            <a:r>
              <a:rPr lang="sq-AL" dirty="0">
                <a:solidFill>
                  <a:schemeClr val="tx2"/>
                </a:solidFill>
                <a:latin typeface="Times New Roman" panose="02020603050405020304" pitchFamily="18" charset="0"/>
                <a:cs typeface="Times New Roman" panose="02020603050405020304" pitchFamily="18" charset="0"/>
              </a:rPr>
              <a:t> të fëmijëve</a:t>
            </a:r>
            <a:r>
              <a:rPr lang="sq-AL" dirty="0" smtClean="0">
                <a:solidFill>
                  <a:schemeClr val="tx2"/>
                </a:solidFill>
                <a:latin typeface="Times New Roman" panose="02020603050405020304" pitchFamily="18" charset="0"/>
                <a:cs typeface="Times New Roman" panose="02020603050405020304" pitchFamily="18" charset="0"/>
              </a:rPr>
              <a:t>);</a:t>
            </a:r>
          </a:p>
          <a:p>
            <a:pPr algn="just"/>
            <a:r>
              <a:rPr lang="sq-AL" dirty="0" smtClean="0">
                <a:solidFill>
                  <a:schemeClr val="tx2"/>
                </a:solidFill>
                <a:latin typeface="Times New Roman" panose="02020603050405020304" pitchFamily="18" charset="0"/>
                <a:cs typeface="Times New Roman" panose="02020603050405020304" pitchFamily="18" charset="0"/>
              </a:rPr>
              <a:t>Raporti </a:t>
            </a:r>
            <a:r>
              <a:rPr lang="sq-AL" dirty="0">
                <a:solidFill>
                  <a:schemeClr val="tx2"/>
                </a:solidFill>
                <a:latin typeface="Times New Roman" panose="02020603050405020304" pitchFamily="18" charset="0"/>
                <a:cs typeface="Times New Roman" panose="02020603050405020304" pitchFamily="18" charset="0"/>
              </a:rPr>
              <a:t>kryesor i cili do të paraqesë gjendjen aktuale dhe vlerësimin përkundrejt niveleve të arritjes së nivelit gjuhësor të nxënësve të arsimit të mesëm të lartë në Tiranë (sipas grup-moshave</a:t>
            </a:r>
            <a:r>
              <a:rPr lang="sq-AL" dirty="0" smtClean="0">
                <a:solidFill>
                  <a:schemeClr val="tx2"/>
                </a:solidFill>
                <a:latin typeface="Times New Roman" panose="02020603050405020304" pitchFamily="18" charset="0"/>
                <a:cs typeface="Times New Roman" panose="02020603050405020304" pitchFamily="18" charset="0"/>
              </a:rPr>
              <a:t>).</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6166110" y="1386681"/>
            <a:ext cx="4919472" cy="823912"/>
          </a:xfrm>
        </p:spPr>
        <p:txBody>
          <a:bodyPr>
            <a:normAutofit/>
          </a:bodyPr>
          <a:lstStyle/>
          <a:p>
            <a:pPr algn="ctr"/>
            <a:r>
              <a:rPr lang="sq-AL" sz="3200" i="1" dirty="0">
                <a:solidFill>
                  <a:schemeClr val="tx2"/>
                </a:solidFill>
                <a:latin typeface="Times New Roman" panose="02020603050405020304" pitchFamily="18" charset="0"/>
                <a:cs typeface="Times New Roman" panose="02020603050405020304" pitchFamily="18" charset="0"/>
              </a:rPr>
              <a:t>Gjatë vitit të dytë:</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6166110" y="2424112"/>
            <a:ext cx="5511540" cy="2738438"/>
          </a:xfrm>
        </p:spPr>
        <p:txBody>
          <a:bodyPr>
            <a:normAutofit/>
          </a:bodyPr>
          <a:lstStyle/>
          <a:p>
            <a:pPr algn="just"/>
            <a:r>
              <a:rPr lang="sq-AL" dirty="0">
                <a:solidFill>
                  <a:schemeClr val="tx2"/>
                </a:solidFill>
                <a:latin typeface="Times New Roman" panose="02020603050405020304" pitchFamily="18" charset="0"/>
                <a:cs typeface="Times New Roman" panose="02020603050405020304" pitchFamily="18" charset="0"/>
              </a:rPr>
              <a:t>S</a:t>
            </a:r>
            <a:r>
              <a:rPr lang="sq-AL" dirty="0" smtClean="0">
                <a:solidFill>
                  <a:schemeClr val="tx2"/>
                </a:solidFill>
                <a:latin typeface="Times New Roman" panose="02020603050405020304" pitchFamily="18" charset="0"/>
                <a:cs typeface="Times New Roman" panose="02020603050405020304" pitchFamily="18" charset="0"/>
              </a:rPr>
              <a:t>hkrimi  </a:t>
            </a:r>
            <a:r>
              <a:rPr lang="sq-AL" dirty="0">
                <a:solidFill>
                  <a:schemeClr val="tx2"/>
                </a:solidFill>
                <a:latin typeface="Times New Roman" panose="02020603050405020304" pitchFamily="18" charset="0"/>
                <a:cs typeface="Times New Roman" panose="02020603050405020304" pitchFamily="18" charset="0"/>
              </a:rPr>
              <a:t>dhe përpilimi i Manualit –  Udhëzuesit në gjuhën </a:t>
            </a:r>
            <a:r>
              <a:rPr lang="sq-AL" dirty="0" smtClean="0">
                <a:solidFill>
                  <a:schemeClr val="tx2"/>
                </a:solidFill>
                <a:latin typeface="Times New Roman" panose="02020603050405020304" pitchFamily="18" charset="0"/>
                <a:cs typeface="Times New Roman" panose="02020603050405020304" pitchFamily="18" charset="0"/>
              </a:rPr>
              <a:t>shqipe, </a:t>
            </a:r>
            <a:r>
              <a:rPr lang="sq-AL" dirty="0">
                <a:solidFill>
                  <a:schemeClr val="tx2"/>
                </a:solidFill>
                <a:latin typeface="Times New Roman" panose="02020603050405020304" pitchFamily="18" charset="0"/>
                <a:cs typeface="Times New Roman" panose="02020603050405020304" pitchFamily="18" charset="0"/>
              </a:rPr>
              <a:t>i cili synon t’i përgjigjet pyetjeve që iu lindin arsimtarëve të arsimit të mesëm të lartë, të cilët japin mësim në këto shkolla dygjuhëshe, të cilat lidhen drejtpërdrejtë me mësimin dhe përvetësimin e </a:t>
            </a:r>
            <a:r>
              <a:rPr lang="sq-AL" dirty="0" smtClean="0">
                <a:solidFill>
                  <a:schemeClr val="tx2"/>
                </a:solidFill>
                <a:latin typeface="Times New Roman" panose="02020603050405020304" pitchFamily="18" charset="0"/>
                <a:cs typeface="Times New Roman" panose="02020603050405020304" pitchFamily="18" charset="0"/>
              </a:rPr>
              <a:t>leksikut</a:t>
            </a:r>
            <a:r>
              <a:rPr lang="en-US" dirty="0" smtClean="0">
                <a:solidFill>
                  <a:schemeClr val="tx2"/>
                </a:solidFill>
                <a:latin typeface="Times New Roman" panose="02020603050405020304" pitchFamily="18" charset="0"/>
                <a:cs typeface="Times New Roman" panose="02020603050405020304" pitchFamily="18" charset="0"/>
              </a:rPr>
              <a:t>;</a:t>
            </a:r>
            <a:r>
              <a:rPr lang="sq-AL" dirty="0" smtClean="0">
                <a:solidFill>
                  <a:schemeClr val="tx2"/>
                </a:solidFill>
                <a:latin typeface="Times New Roman" panose="02020603050405020304" pitchFamily="18" charset="0"/>
                <a:cs typeface="Times New Roman" panose="02020603050405020304" pitchFamily="18" charset="0"/>
              </a:rPr>
              <a:t> </a:t>
            </a:r>
          </a:p>
          <a:p>
            <a:pPr algn="just"/>
            <a:r>
              <a:rPr lang="sq-AL" dirty="0" smtClean="0">
                <a:solidFill>
                  <a:schemeClr val="tx2"/>
                </a:solidFill>
                <a:latin typeface="Times New Roman" panose="02020603050405020304" pitchFamily="18" charset="0"/>
                <a:cs typeface="Times New Roman" panose="02020603050405020304" pitchFamily="18" charset="0"/>
              </a:rPr>
              <a:t>Botimi </a:t>
            </a:r>
            <a:r>
              <a:rPr lang="sq-AL" dirty="0">
                <a:solidFill>
                  <a:schemeClr val="tx2"/>
                </a:solidFill>
                <a:latin typeface="Times New Roman" panose="02020603050405020304" pitchFamily="18" charset="0"/>
                <a:cs typeface="Times New Roman" panose="02020603050405020304" pitchFamily="18" charset="0"/>
              </a:rPr>
              <a:t>i Manualit-Udhëzuesit në gjuhën </a:t>
            </a:r>
            <a:r>
              <a:rPr lang="sq-AL" dirty="0" smtClean="0">
                <a:solidFill>
                  <a:schemeClr val="tx2"/>
                </a:solidFill>
                <a:latin typeface="Times New Roman" panose="02020603050405020304" pitchFamily="18" charset="0"/>
                <a:cs typeface="Times New Roman" panose="02020603050405020304" pitchFamily="18" charset="0"/>
              </a:rPr>
              <a:t>shqipe.</a:t>
            </a:r>
            <a:endParaRPr lang="en-US" dirty="0">
              <a:solidFill>
                <a:schemeClr val="tx2"/>
              </a:solidFill>
              <a:latin typeface="Times New Roman" panose="02020603050405020304" pitchFamily="18" charset="0"/>
              <a:cs typeface="Times New Roman" panose="02020603050405020304" pitchFamily="18" charset="0"/>
            </a:endParaRPr>
          </a:p>
          <a:p>
            <a:pPr algn="just"/>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q-AL" sz="3200" b="1" i="1" dirty="0" smtClean="0">
                <a:solidFill>
                  <a:schemeClr val="tx2"/>
                </a:solidFill>
              </a:rPr>
              <a:t>ANALIZA E RISKUT</a:t>
            </a:r>
            <a:endParaRPr lang="en-US" sz="3200" b="1" dirty="0">
              <a:solidFill>
                <a:schemeClr val="tx2"/>
              </a:solidFill>
            </a:endParaRPr>
          </a:p>
        </p:txBody>
      </p:sp>
      <p:sp>
        <p:nvSpPr>
          <p:cNvPr id="3" name="Content Placeholder 2"/>
          <p:cNvSpPr>
            <a:spLocks noGrp="1"/>
          </p:cNvSpPr>
          <p:nvPr>
            <p:ph sz="half" idx="1"/>
          </p:nvPr>
        </p:nvSpPr>
        <p:spPr>
          <a:xfrm>
            <a:off x="1104900" y="1600200"/>
            <a:ext cx="9980682" cy="4571999"/>
          </a:xfrm>
        </p:spPr>
        <p:txBody>
          <a:bodyPr>
            <a:normAutofit fontScale="85000" lnSpcReduction="10000"/>
          </a:bodyPr>
          <a:lstStyle/>
          <a:p>
            <a:pPr marL="0" lvl="0" indent="0">
              <a:buNone/>
            </a:pPr>
            <a:r>
              <a:rPr lang="sq-AL" sz="2800" i="1" dirty="0" smtClean="0"/>
              <a:t> </a:t>
            </a:r>
            <a:endParaRPr lang="en-US" sz="2800" dirty="0"/>
          </a:p>
          <a:p>
            <a:pPr marL="514350" lvl="0" indent="-514350" algn="just">
              <a:buFont typeface="+mj-lt"/>
              <a:buAutoNum type="arabicPeriod"/>
            </a:pPr>
            <a:r>
              <a:rPr lang="sq-AL" sz="2800" dirty="0">
                <a:solidFill>
                  <a:schemeClr val="tx2"/>
                </a:solidFill>
                <a:latin typeface="Times New Roman" panose="02020603050405020304" pitchFamily="18" charset="0"/>
                <a:cs typeface="Times New Roman" panose="02020603050405020304" pitchFamily="18" charset="0"/>
              </a:rPr>
              <a:t>Mungesa e </a:t>
            </a:r>
            <a:r>
              <a:rPr lang="sq-AL" sz="2800" dirty="0" err="1">
                <a:solidFill>
                  <a:schemeClr val="tx2"/>
                </a:solidFill>
                <a:latin typeface="Times New Roman" panose="02020603050405020304" pitchFamily="18" charset="0"/>
                <a:cs typeface="Times New Roman" panose="02020603050405020304" pitchFamily="18" charset="0"/>
              </a:rPr>
              <a:t>disponibilitetit</a:t>
            </a:r>
            <a:r>
              <a:rPr lang="sq-AL" sz="2800" dirty="0">
                <a:solidFill>
                  <a:schemeClr val="tx2"/>
                </a:solidFill>
                <a:latin typeface="Times New Roman" panose="02020603050405020304" pitchFamily="18" charset="0"/>
                <a:cs typeface="Times New Roman" panose="02020603050405020304" pitchFamily="18" charset="0"/>
              </a:rPr>
              <a:t> dhe e korrektësisë së drejtuesve/personave përgjegjës të shkollave pjesëmarrëse në studim për të nënshkruar kontratën apo për të na lejuar shpërndarjen e pyetësorëve, problematikë që mund të lindë për shkak të rregulloreve të brendshme etj.</a:t>
            </a:r>
            <a:endParaRPr lang="en-US" sz="2800" dirty="0">
              <a:solidFill>
                <a:schemeClr val="tx2"/>
              </a:solidFill>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sq-AL" sz="2800" dirty="0">
                <a:solidFill>
                  <a:schemeClr val="tx2"/>
                </a:solidFill>
                <a:latin typeface="Times New Roman" panose="02020603050405020304" pitchFamily="18" charset="0"/>
                <a:cs typeface="Times New Roman" panose="02020603050405020304" pitchFamily="18" charset="0"/>
              </a:rPr>
              <a:t>Vonesa në afate nga </a:t>
            </a:r>
            <a:r>
              <a:rPr lang="sq-AL" sz="2800" dirty="0" smtClean="0">
                <a:solidFill>
                  <a:schemeClr val="tx2"/>
                </a:solidFill>
                <a:latin typeface="Times New Roman" panose="02020603050405020304" pitchFamily="18" charset="0"/>
                <a:cs typeface="Times New Roman" panose="02020603050405020304" pitchFamily="18" charset="0"/>
              </a:rPr>
              <a:t>palët e </a:t>
            </a:r>
            <a:r>
              <a:rPr lang="sq-AL" sz="2800" dirty="0">
                <a:solidFill>
                  <a:schemeClr val="tx2"/>
                </a:solidFill>
                <a:latin typeface="Times New Roman" panose="02020603050405020304" pitchFamily="18" charset="0"/>
                <a:cs typeface="Times New Roman" panose="02020603050405020304" pitchFamily="18" charset="0"/>
              </a:rPr>
              <a:t>tjera, qoftë nga Shkollat apo qoftë nga Shtëpitë Botuese apo institucione që kemi parashikuar të bashkëpunojmë.</a:t>
            </a:r>
            <a:endParaRPr lang="en-US" sz="2800" dirty="0">
              <a:solidFill>
                <a:schemeClr val="tx2"/>
              </a:solidFill>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sq-AL" sz="2800" dirty="0" smtClean="0">
                <a:solidFill>
                  <a:schemeClr val="tx2"/>
                </a:solidFill>
                <a:latin typeface="Times New Roman" panose="02020603050405020304" pitchFamily="18" charset="0"/>
                <a:cs typeface="Times New Roman" panose="02020603050405020304" pitchFamily="18" charset="0"/>
              </a:rPr>
              <a:t>Mosrespektimi </a:t>
            </a:r>
            <a:r>
              <a:rPr lang="sq-AL" sz="2800" dirty="0">
                <a:solidFill>
                  <a:schemeClr val="tx2"/>
                </a:solidFill>
                <a:latin typeface="Times New Roman" panose="02020603050405020304" pitchFamily="18" charset="0"/>
                <a:cs typeface="Times New Roman" panose="02020603050405020304" pitchFamily="18" charset="0"/>
              </a:rPr>
              <a:t>i afateve në përmbushjen e detyrave të ngarkuara nga ana e bashkëpunëtorëve të projektit apo shkaktimi i problematikave në punën në grup, që ndikojnë direkt afatet e realizimit të projektit në fazat e ndryshme të tij. </a:t>
            </a:r>
            <a:endParaRPr lang="en-US" sz="2800" dirty="0">
              <a:solidFill>
                <a:schemeClr val="tx2"/>
              </a:solidFill>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sq-AL" sz="2800" dirty="0">
                <a:solidFill>
                  <a:schemeClr val="tx2"/>
                </a:solidFill>
                <a:latin typeface="Times New Roman" panose="02020603050405020304" pitchFamily="18" charset="0"/>
                <a:cs typeface="Times New Roman" panose="02020603050405020304" pitchFamily="18" charset="0"/>
              </a:rPr>
              <a:t>Përllogaritje të pasakta të zërave apo buxhetit apo mosparashikime</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66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purl.org/dc/terms/"/>
    <ds:schemaRef ds:uri="4873beb7-5857-4685-be1f-d57550cc96cc"/>
    <ds:schemaRef ds:uri="http://purl.org/dc/dcmitype/"/>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55</TotalTime>
  <Words>1106</Words>
  <Application>Microsoft Office PowerPoint</Application>
  <PresentationFormat>Widescreen</PresentationFormat>
  <Paragraphs>51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Euphemia</vt:lpstr>
      <vt:lpstr>Plantagenet Cherokee</vt:lpstr>
      <vt:lpstr>Times New Roman</vt:lpstr>
      <vt:lpstr>Wingdings</vt:lpstr>
      <vt:lpstr>Academic Literature 16x9</vt:lpstr>
      <vt:lpstr>STRATEGJITË E NXËNIES SË LEKSIKUT TË GREQISHTES NË ARSIMIN E MESËM TË LARTË NË SHKOLLAT DYGJUHËSHE SHQIPTARO-GREKE</vt:lpstr>
      <vt:lpstr>PËRMBLEDHJA E PROJEKTIT</vt:lpstr>
      <vt:lpstr>OBJEKTIVAT</vt:lpstr>
      <vt:lpstr>GRUPET E SYNUARA DHE PALËT E INTERESIT </vt:lpstr>
      <vt:lpstr>REZULTATET E PRITSHME </vt:lpstr>
      <vt:lpstr>PRODUKTI/PRODUKTET E PROJEKTIT </vt:lpstr>
      <vt:lpstr>PRODUKTI/PRODUKTET E PROJEKTIT </vt:lpstr>
      <vt:lpstr>PLANI I PUNËS</vt:lpstr>
      <vt:lpstr>ANALIZA E RISKUT</vt:lpstr>
      <vt:lpstr>PERSONELI akademik i PËRFSHIRË NË PROJEKT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STRATEGJITË E NXËNIES SË LEKSIKUT TË GREQISHTES NË ARSIMIN E MESËM TË LARTË NË SHKOLLAT DYGJUHËSHE SHQIPTARO-GREKE</dc:title>
  <dc:creator>Vasiliqi</dc:creator>
  <cp:lastModifiedBy>Vasiliqi</cp:lastModifiedBy>
  <cp:revision>16</cp:revision>
  <dcterms:created xsi:type="dcterms:W3CDTF">2022-12-10T12:23:22Z</dcterms:created>
  <dcterms:modified xsi:type="dcterms:W3CDTF">2022-12-11T19:10:05Z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