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7" r:id="rId3"/>
    <p:sldId id="267" r:id="rId4"/>
    <p:sldId id="269" r:id="rId5"/>
    <p:sldId id="258" r:id="rId6"/>
    <p:sldId id="259" r:id="rId7"/>
    <p:sldId id="262" r:id="rId8"/>
    <p:sldId id="263" r:id="rId9"/>
    <p:sldId id="264" r:id="rId10"/>
    <p:sldId id="268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3" autoAdjust="0"/>
    <p:restoredTop sz="94524" autoAdjust="0"/>
  </p:normalViewPr>
  <p:slideViewPr>
    <p:cSldViewPr>
      <p:cViewPr>
        <p:scale>
          <a:sx n="100" d="100"/>
          <a:sy n="100" d="100"/>
        </p:scale>
        <p:origin x="-51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0D9E1DA-9A05-41D8-ABAD-4FB23B00109C}" type="datetimeFigureOut">
              <a:rPr lang="en-US" smtClean="0"/>
              <a:t>12/11/2022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9986F34B-270D-482E-92DE-9B40B110B65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95400"/>
            <a:ext cx="7772400" cy="1981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b="1" dirty="0" smtClean="0">
                <a:solidFill>
                  <a:schemeClr val="tx1"/>
                </a:solidFill>
              </a:rPr>
              <a:t>UNIVERSITETI I TIRANËS</a:t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FAKULTETI I GJUHËVE TË HUAJA</a:t>
            </a:r>
            <a:br>
              <a:rPr lang="en-US" sz="1600" b="1" dirty="0" smtClean="0">
                <a:solidFill>
                  <a:schemeClr val="tx1"/>
                </a:solidFill>
              </a:rPr>
            </a:br>
            <a:r>
              <a:rPr lang="en-US" sz="1600" b="1" dirty="0" smtClean="0">
                <a:solidFill>
                  <a:schemeClr val="tx1"/>
                </a:solidFill>
              </a:rPr>
              <a:t>DEPARTAMENTI I GJUH</a:t>
            </a:r>
            <a:r>
              <a:rPr lang="sq-AL" sz="1600" b="1" dirty="0" smtClean="0">
                <a:solidFill>
                  <a:schemeClr val="tx1"/>
                </a:solidFill>
              </a:rPr>
              <a:t>Ë</a:t>
            </a:r>
            <a:r>
              <a:rPr lang="en-US" sz="1600" b="1" dirty="0" smtClean="0">
                <a:solidFill>
                  <a:schemeClr val="tx1"/>
                </a:solidFill>
              </a:rPr>
              <a:t>VE SLLAVE DHE BALLKANIKE</a:t>
            </a: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sq-AL" sz="1600" dirty="0" smtClean="0">
                <a:solidFill>
                  <a:schemeClr val="tx1"/>
                </a:solidFill>
              </a:rPr>
              <a:t/>
            </a:r>
            <a:br>
              <a:rPr lang="sq-AL" sz="1600" dirty="0" smtClean="0">
                <a:solidFill>
                  <a:schemeClr val="tx1"/>
                </a:solidFill>
              </a:rPr>
            </a:br>
            <a:r>
              <a:rPr lang="en-US" sz="3100" dirty="0" smtClean="0">
                <a:solidFill>
                  <a:schemeClr val="tx1"/>
                </a:solidFill>
              </a:rPr>
              <a:t>PROJEKT</a:t>
            </a:r>
            <a:r>
              <a:rPr lang="sq-AL" sz="3100" dirty="0">
                <a:solidFill>
                  <a:schemeClr val="tx1"/>
                </a:solidFill>
              </a:rPr>
              <a:t> </a:t>
            </a:r>
            <a:r>
              <a:rPr lang="sq-AL" sz="3100" dirty="0" smtClean="0">
                <a:solidFill>
                  <a:schemeClr val="tx1"/>
                </a:solidFill>
              </a:rPr>
              <a:t>I KONFERENCËS SHKENCORE NDËRKOMBËTARE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endParaRPr lang="en-US" sz="31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76600"/>
            <a:ext cx="8153400" cy="2971800"/>
          </a:xfrm>
        </p:spPr>
        <p:txBody>
          <a:bodyPr>
            <a:normAutofit/>
          </a:bodyPr>
          <a:lstStyle/>
          <a:p>
            <a:pPr algn="ctr"/>
            <a:r>
              <a:rPr lang="sq-AL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“</a:t>
            </a:r>
            <a:r>
              <a:rPr lang="sq-AL" sz="20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TERMINOLOGJIA NË FUSHAT HUMANITARE DHE PASQYRIMI I SAJ NË FJALORË (TERMINOLOGJIKË, SHPJEGUES DHE DYGJUHËSORË</a:t>
            </a:r>
            <a:r>
              <a:rPr lang="sq-AL" sz="20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)”</a:t>
            </a:r>
            <a:endParaRPr lang="en-US" sz="2000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019800" y="4944070"/>
            <a:ext cx="342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b="1" dirty="0" smtClean="0"/>
              <a:t>Koordinatore e projektit: </a:t>
            </a:r>
          </a:p>
          <a:p>
            <a:r>
              <a:rPr lang="de-DE" b="1" dirty="0" smtClean="0"/>
              <a:t>Prof.Asoc.Dr. Eda SHEHU </a:t>
            </a:r>
            <a:r>
              <a:rPr lang="de-DE" b="1" u="sng" dirty="0" smtClean="0"/>
              <a:t>eda.shehu@unitir.edu.al</a:t>
            </a:r>
            <a:endParaRPr lang="de-DE" b="1" u="sng" dirty="0"/>
          </a:p>
        </p:txBody>
      </p:sp>
      <p:sp>
        <p:nvSpPr>
          <p:cNvPr id="7" name="Rectangle 6"/>
          <p:cNvSpPr/>
          <p:nvPr/>
        </p:nvSpPr>
        <p:spPr>
          <a:xfrm>
            <a:off x="3814147" y="5955268"/>
            <a:ext cx="167225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TIRANË, 2022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8544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"/>
            <a:ext cx="7734300" cy="4953000"/>
          </a:xfrm>
        </p:spPr>
        <p:txBody>
          <a:bodyPr>
            <a:normAutofit fontScale="92500" lnSpcReduction="20000"/>
          </a:bodyPr>
          <a:lstStyle/>
          <a:p>
            <a:pPr marL="0" lvl="0" indent="457200" algn="just">
              <a:lnSpc>
                <a:spcPct val="150000"/>
              </a:lnSpc>
              <a:spcBef>
                <a:spcPts val="0"/>
              </a:spcBef>
            </a:pPr>
            <a:endParaRPr lang="sq-AL" sz="18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457200" algn="just">
              <a:lnSpc>
                <a:spcPct val="150000"/>
              </a:lnSpc>
              <a:spcBef>
                <a:spcPts val="0"/>
              </a:spcBef>
            </a:pPr>
            <a:r>
              <a:rPr lang="sq-AL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Prandaj terminologjia e fushave humanitare </a:t>
            </a:r>
            <a:r>
              <a:rPr lang="sq-AL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dhe përdorimi i saj në fjalorë në gjuhë të huaj ka shumë rëndësi për kohën, ajo  duhet të jetë e përpunuar dhe e standardizuar. Leksiku terminologjik, d.m.th. fjalët terma dhe fjalët me kuptime terminologjike, po marrin një peshë gjithnjë e më të madhe në fjalorin e çdo gjuhe, sidomos në kohën e sotme në procesin e hartimit të Fjalorit të Madh të gjuhës shqipe. Edhe për gjuhën shqipe një terminologji e standardizuar dhe e njësuar me kritere shkencore është parakusht për një fjalor shpjegues modern, të termave themelorë të gjuhës së shkencës e teknikës dhe të fushave humanitare, që të përfshijë pasurinë leksikore themelore të mbarë shqipes. Puna jonë krahas standardizimit të terminologjisë, do të </a:t>
            </a:r>
            <a:r>
              <a:rPr lang="sq-AL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jetë </a:t>
            </a:r>
            <a:r>
              <a:rPr lang="sq-AL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një nxitje për specialistët dhe gjuhëtarët (terminologët), studiuesit, </a:t>
            </a:r>
            <a:r>
              <a:rPr lang="sq-AL" sz="18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për </a:t>
            </a:r>
            <a:r>
              <a:rPr lang="sq-AL" sz="18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hartimin e fjalorëve të rinj me një strukturë terminologjike të krahasueshme me fjalorët e gjuhëve të tjera, sidomos të gjuhëve që shërbejnë si model standardizimi. </a:t>
            </a:r>
            <a:endParaRPr lang="en-US" sz="17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22139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534400" cy="758952"/>
          </a:xfrm>
        </p:spPr>
        <p:txBody>
          <a:bodyPr>
            <a:noAutofit/>
          </a:bodyPr>
          <a:lstStyle/>
          <a:p>
            <a:r>
              <a:rPr lang="en-US" sz="2400" b="1" dirty="0">
                <a:solidFill>
                  <a:schemeClr val="accent3">
                    <a:lumMod val="75000"/>
                  </a:schemeClr>
                </a:solidFill>
              </a:rPr>
              <a:t>PRODUKTI I PROJEKTIT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981200"/>
            <a:ext cx="8503920" cy="4572000"/>
          </a:xfrm>
        </p:spPr>
        <p:txBody>
          <a:bodyPr>
            <a:normAutofit/>
          </a:bodyPr>
          <a:lstStyle/>
          <a:p>
            <a:pPr algn="just"/>
            <a:endParaRPr lang="sq-AL" sz="2000" dirty="0" smtClean="0">
              <a:solidFill>
                <a:srgbClr val="221913"/>
              </a:solidFill>
            </a:endParaRPr>
          </a:p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000" dirty="0">
                <a:latin typeface="Times New Roman"/>
                <a:ea typeface="Calibri"/>
                <a:cs typeface="Times New Roman"/>
              </a:rPr>
              <a:t>Rezultatet e këtij </a:t>
            </a:r>
            <a:r>
              <a:rPr lang="sq-AL" sz="2000" dirty="0" smtClean="0">
                <a:latin typeface="Times New Roman"/>
                <a:ea typeface="Calibri"/>
                <a:cs typeface="Times New Roman"/>
              </a:rPr>
              <a:t>tubimi </a:t>
            </a:r>
            <a:r>
              <a:rPr lang="sq-AL" sz="2000" dirty="0">
                <a:latin typeface="Times New Roman"/>
                <a:ea typeface="Calibri"/>
                <a:cs typeface="Times New Roman"/>
              </a:rPr>
              <a:t>shkencor do të pasqyrohen në botimin e akteve të kësaj konference, si dhe në botime të tjera, nga të cilat do të përfitojnë të interesuarit që merren me studimet në këtë </a:t>
            </a:r>
            <a:r>
              <a:rPr lang="sq-AL" sz="2000" dirty="0" smtClean="0">
                <a:latin typeface="Times New Roman"/>
                <a:ea typeface="Calibri"/>
                <a:cs typeface="Times New Roman"/>
              </a:rPr>
              <a:t>fushë.</a:t>
            </a:r>
            <a:endParaRPr lang="en-US" sz="2000" dirty="0">
              <a:latin typeface="Calibri"/>
              <a:ea typeface="Calibri"/>
              <a:cs typeface="Times New Roman"/>
            </a:endParaRP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66086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609600"/>
            <a:ext cx="8534400" cy="758952"/>
          </a:xfrm>
        </p:spPr>
        <p:txBody>
          <a:bodyPr>
            <a:noAutofit/>
          </a:bodyPr>
          <a:lstStyle/>
          <a:p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</a:rPr>
              <a:t>UNIVERSITETI I TIRANËS</a:t>
            </a:r>
            <a:br>
              <a:rPr lang="en-US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</a:rPr>
              <a:t>FAKULTETI I GJUHËVE TË HUAJA</a:t>
            </a:r>
            <a:r>
              <a:rPr lang="sq-AL" sz="18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sq-AL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sq-AL" sz="1800" b="1" dirty="0" smtClean="0">
                <a:solidFill>
                  <a:schemeClr val="accent3">
                    <a:lumMod val="75000"/>
                  </a:schemeClr>
                </a:solidFill>
              </a:rPr>
              <a:t>DEPARTAMENTI I GJUHËVE SLLAVE DHE BALLKANIKE</a:t>
            </a:r>
            <a:r>
              <a:rPr lang="en-US" sz="1800" b="1" dirty="0" smtClean="0">
                <a:solidFill>
                  <a:schemeClr val="accent3">
                    <a:lumMod val="75000"/>
                  </a:schemeClr>
                </a:solidFill>
              </a:rPr>
              <a:t/>
            </a:r>
            <a:br>
              <a:rPr lang="en-US" sz="1800" b="1" dirty="0" smtClean="0">
                <a:solidFill>
                  <a:schemeClr val="accent3">
                    <a:lumMod val="75000"/>
                  </a:schemeClr>
                </a:solidFill>
              </a:rPr>
            </a:br>
            <a:endParaRPr lang="en-US" sz="18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295400"/>
            <a:ext cx="8503920" cy="5334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q-AL" b="1" i="1" dirty="0" smtClean="0"/>
          </a:p>
          <a:p>
            <a:pPr marL="0" indent="0" algn="ctr">
              <a:buNone/>
            </a:pPr>
            <a:endParaRPr lang="sq-AL" b="1" i="1" dirty="0"/>
          </a:p>
          <a:p>
            <a:pPr marL="0" indent="0" algn="ctr">
              <a:buNone/>
            </a:pPr>
            <a:endParaRPr lang="sq-AL" i="1" dirty="0" smtClean="0"/>
          </a:p>
          <a:p>
            <a:pPr marL="0" indent="0" algn="ctr">
              <a:buNone/>
            </a:pPr>
            <a:endParaRPr lang="sq-AL" sz="3900" b="1" i="1" dirty="0" smtClean="0"/>
          </a:p>
          <a:p>
            <a:pPr marL="0" indent="0" algn="ctr">
              <a:buNone/>
            </a:pPr>
            <a:r>
              <a:rPr lang="en-US" sz="2800" b="1" i="1" dirty="0" smtClean="0">
                <a:solidFill>
                  <a:schemeClr val="accent3">
                    <a:lumMod val="75000"/>
                  </a:schemeClr>
                </a:solidFill>
              </a:rPr>
              <a:t>JU FALEMINDERIT PËR VËMENDJEN!</a:t>
            </a:r>
            <a:endParaRPr lang="sq-AL" sz="28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ctr">
              <a:lnSpc>
                <a:spcPct val="120000"/>
              </a:lnSpc>
            </a:pPr>
            <a:endParaRPr lang="sq-AL" sz="2100" b="1" dirty="0" smtClean="0"/>
          </a:p>
          <a:p>
            <a:pPr algn="ctr">
              <a:lnSpc>
                <a:spcPct val="120000"/>
              </a:lnSpc>
            </a:pPr>
            <a:endParaRPr lang="sq-AL" sz="2100" dirty="0"/>
          </a:p>
          <a:p>
            <a:pPr algn="ctr">
              <a:lnSpc>
                <a:spcPct val="120000"/>
              </a:lnSpc>
            </a:pPr>
            <a:r>
              <a:rPr lang="sq-AL" sz="2100" b="1" dirty="0" smtClean="0">
                <a:solidFill>
                  <a:schemeClr val="accent3">
                    <a:lumMod val="75000"/>
                  </a:schemeClr>
                </a:solidFill>
              </a:rPr>
              <a:t>       Tiranë</a:t>
            </a:r>
            <a:r>
              <a:rPr lang="sq-AL" sz="2100" b="1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sq-AL" sz="2100" b="1" dirty="0" smtClean="0">
                <a:solidFill>
                  <a:schemeClr val="accent3">
                    <a:lumMod val="75000"/>
                  </a:schemeClr>
                </a:solidFill>
              </a:rPr>
              <a:t>2022 </a:t>
            </a:r>
            <a:endParaRPr lang="en-US" sz="21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1395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PËRMBLEDHJA E PROJEKTIT</a:t>
            </a:r>
            <a:r>
              <a:rPr lang="en-US" sz="2000" b="1" dirty="0" smtClean="0"/>
              <a:t/>
            </a:r>
            <a:br>
              <a:rPr lang="en-US" sz="2000" b="1" dirty="0" smtClean="0"/>
            </a:br>
            <a:endParaRPr lang="en-US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56320" cy="5105400"/>
          </a:xfrm>
        </p:spPr>
        <p:txBody>
          <a:bodyPr>
            <a:noAutofit/>
          </a:bodyPr>
          <a:lstStyle/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1800" dirty="0">
                <a:latin typeface="Times New Roman" pitchFamily="18" charset="0"/>
                <a:ea typeface="Calibri"/>
                <a:cs typeface="Times New Roman" pitchFamily="18" charset="0"/>
              </a:rPr>
              <a:t>Terminologjia (si një sistem termash) përbën një sektor të mëvetësuar të çdo gjuhe kombëtare, që lidhet ngushtë me veprimtaritë e fushave të ndryshme të </a:t>
            </a:r>
            <a:r>
              <a:rPr lang="sq-AL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dijes. Termat </a:t>
            </a:r>
            <a:r>
              <a:rPr lang="sq-AL" sz="1800" dirty="0">
                <a:latin typeface="Times New Roman" pitchFamily="18" charset="0"/>
                <a:ea typeface="Calibri"/>
                <a:cs typeface="Times New Roman" pitchFamily="18" charset="0"/>
              </a:rPr>
              <a:t>e çdo dege të shkencës, teknologjisë, prodhimit, formojnë sistemet e tyre, të përcaktuara, para së gjithash, nga lidhjet konceptuale të njohurive profesionale në një përpjekje për të shprehur këto lidhje me mjete gjuhësore. Të gjitha këto terma janë pasqyruar në fjalorët e gjuhëve të huaja </a:t>
            </a:r>
            <a:r>
              <a:rPr lang="sq-AL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(</a:t>
            </a:r>
            <a:r>
              <a:rPr lang="sq-AL" sz="1800" i="1" dirty="0" smtClean="0">
                <a:latin typeface="Times New Roman" pitchFamily="18" charset="0"/>
                <a:ea typeface="Calibri"/>
                <a:cs typeface="Times New Roman" pitchFamily="18" charset="0"/>
              </a:rPr>
              <a:t>terminologjikë, shpjegues </a:t>
            </a:r>
            <a:r>
              <a:rPr lang="sq-AL" sz="1800" i="1" dirty="0">
                <a:latin typeface="Times New Roman" pitchFamily="18" charset="0"/>
                <a:ea typeface="Calibri"/>
                <a:cs typeface="Times New Roman" pitchFamily="18" charset="0"/>
              </a:rPr>
              <a:t>dhe dygjuhësorë</a:t>
            </a:r>
            <a:r>
              <a:rPr lang="sq-AL" sz="1800" dirty="0">
                <a:latin typeface="Times New Roman" pitchFamily="18" charset="0"/>
                <a:ea typeface="Calibri"/>
                <a:cs typeface="Times New Roman" pitchFamily="18" charset="0"/>
              </a:rPr>
              <a:t>) dhe shërbejnë për studime dhe në përkthime të teksteve </a:t>
            </a:r>
            <a:r>
              <a:rPr lang="sq-AL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të fushave </a:t>
            </a:r>
            <a:r>
              <a:rPr lang="sq-AL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të ndryshme të shkencës dhe teknikës. </a:t>
            </a:r>
            <a:r>
              <a:rPr lang="sq-AL" sz="1800" dirty="0">
                <a:latin typeface="Times New Roman" pitchFamily="18" charset="0"/>
                <a:ea typeface="Calibri"/>
                <a:cs typeface="Times New Roman" pitchFamily="18" charset="0"/>
              </a:rPr>
              <a:t>Specialistët në bashkëpunim </a:t>
            </a:r>
            <a:r>
              <a:rPr lang="sq-AL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me </a:t>
            </a:r>
            <a:r>
              <a:rPr lang="sq-AL" sz="1800" dirty="0">
                <a:latin typeface="Times New Roman" pitchFamily="18" charset="0"/>
                <a:ea typeface="Calibri"/>
                <a:cs typeface="Times New Roman" pitchFamily="18" charset="0"/>
              </a:rPr>
              <a:t>gjuhëtarët, terminologët, </a:t>
            </a:r>
            <a:r>
              <a:rPr lang="sq-AL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kanë hartuar fjalorët </a:t>
            </a:r>
            <a:r>
              <a:rPr lang="sq-AL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terminologjikë të këtyre fushave </a:t>
            </a:r>
            <a:r>
              <a:rPr lang="sq-AL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duke </a:t>
            </a:r>
            <a:r>
              <a:rPr lang="sq-AL" sz="1800" dirty="0">
                <a:latin typeface="Times New Roman" pitchFamily="18" charset="0"/>
                <a:ea typeface="Calibri"/>
                <a:cs typeface="Times New Roman" pitchFamily="18" charset="0"/>
              </a:rPr>
              <a:t>bërë sistemimin, njësimin dhe shqipërimin e termave përkatës, të cilët përdoren në praktikën ligjërimore, në mësimdhënie, në përkthim etj</a:t>
            </a:r>
            <a:r>
              <a:rPr lang="sq-AL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. Në këtë konferencë vëmendje do t’i kushtohet hulumtimit të terminologjisë së fushave humanitare</a:t>
            </a:r>
            <a:r>
              <a:rPr lang="sq-AL" sz="1800" dirty="0" smtClean="0">
                <a:latin typeface="Times New Roman" pitchFamily="18" charset="0"/>
                <a:ea typeface="Calibri"/>
                <a:cs typeface="Times New Roman" pitchFamily="18" charset="0"/>
              </a:rPr>
              <a:t>.</a:t>
            </a:r>
            <a:endParaRPr lang="en-US" sz="18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860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225552"/>
            <a:ext cx="8183880" cy="6022848"/>
          </a:xfrm>
        </p:spPr>
        <p:txBody>
          <a:bodyPr>
            <a:normAutofit/>
          </a:bodyPr>
          <a:lstStyle/>
          <a:p>
            <a:pPr marL="0" lvl="0" algn="just">
              <a:lnSpc>
                <a:spcPct val="15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Kjo konferencë shkencore ndërkombëtare do </a:t>
            </a:r>
            <a:r>
              <a:rPr lang="sq-AL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të bazohet mbi hulumtime, këndvështrime, të cilat japin lëndë të mjaftueshme për analiza e përgjithësime, që mendojmë se do t’u jenë të dobishme për studiuesit që lidhen me këto nëntema, si</a:t>
            </a:r>
            <a:r>
              <a:rPr lang="sq-AL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:</a:t>
            </a:r>
          </a:p>
          <a:p>
            <a:pPr marL="0" lvl="0" algn="just">
              <a:lnSpc>
                <a:spcPct val="150000"/>
              </a:lnSpc>
              <a:spcBef>
                <a:spcPts val="0"/>
              </a:spcBef>
              <a:buClr>
                <a:srgbClr val="D34817"/>
              </a:buClr>
            </a:pPr>
            <a:endParaRPr lang="en-US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5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b="1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Terminologjia e fushave humanitare në gjuhën shqipe në marrëdhënie me fushat teknike dhe natyrore;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5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b="1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Marrëdhëniet e leksikut të përgjithshëm me leksikun terminologjik në fusha të ndryshme të dijes;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5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b="1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Marrëdhëniet e termave të huaj në gjuhën shqipe me termat e shqipëruar;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5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b="1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Shqipërimet në fjalorët terminologjikë;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5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b="1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Vëzhgime gjuhësore rreth llojeve të fjalorëve dygjuhësh;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5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b="1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Raporti i përdorimit të termave të huaj në fjalorët terminologjik gjuhë e huaj – shqip.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5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b="1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Fjalorët terminologjikë dhe përkthimi;</a:t>
            </a:r>
            <a:endParaRPr lang="en-US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50000"/>
              </a:lnSpc>
              <a:spcBef>
                <a:spcPts val="0"/>
              </a:spcBef>
              <a:buClr>
                <a:srgbClr val="D34817"/>
              </a:buClr>
            </a:pPr>
            <a:endParaRPr lang="en-US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422403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609600"/>
            <a:ext cx="7962900" cy="4724400"/>
          </a:xfrm>
        </p:spPr>
        <p:txBody>
          <a:bodyPr>
            <a:normAutofit fontScale="70000" lnSpcReduction="20000"/>
          </a:bodyPr>
          <a:lstStyle/>
          <a:p>
            <a:pPr marL="0" lvl="0" algn="just">
              <a:lnSpc>
                <a:spcPct val="17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sz="2100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en-US" sz="21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Probleme</a:t>
            </a:r>
            <a:r>
              <a:rPr lang="en-US" sz="21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1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të</a:t>
            </a:r>
            <a:r>
              <a:rPr lang="en-US" sz="21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1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dysorëve</a:t>
            </a:r>
            <a:r>
              <a:rPr lang="en-US" sz="21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1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në</a:t>
            </a:r>
            <a:r>
              <a:rPr lang="en-US" sz="21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1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fjalorët</a:t>
            </a:r>
            <a:r>
              <a:rPr lang="en-US" sz="21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1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terminologjikë</a:t>
            </a:r>
            <a:r>
              <a:rPr lang="en-US" sz="21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en-US" sz="21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7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sz="21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en-US" sz="21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Probleme</a:t>
            </a:r>
            <a:r>
              <a:rPr lang="en-US" sz="21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1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të</a:t>
            </a:r>
            <a:r>
              <a:rPr lang="en-US" sz="21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1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homonimisë</a:t>
            </a:r>
            <a:r>
              <a:rPr lang="en-US" sz="21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1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dhe</a:t>
            </a:r>
            <a:r>
              <a:rPr lang="en-US" sz="21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1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polisemisë</a:t>
            </a:r>
            <a:r>
              <a:rPr lang="en-US" sz="21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1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në</a:t>
            </a:r>
            <a:r>
              <a:rPr lang="en-US" sz="21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1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fjalorët</a:t>
            </a:r>
            <a:r>
              <a:rPr lang="en-US" sz="21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1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terminologjikë</a:t>
            </a:r>
            <a:r>
              <a:rPr lang="en-US" sz="21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sq-AL" sz="2100" i="1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  <a:p>
            <a:pPr marL="0" lvl="0" algn="just">
              <a:lnSpc>
                <a:spcPct val="17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sz="21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en-US" sz="2000" i="1" dirty="0" err="1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Probleme</a:t>
            </a:r>
            <a:r>
              <a:rPr lang="en-US" sz="2000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të</a:t>
            </a:r>
            <a:r>
              <a:rPr lang="en-US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sinonimisë</a:t>
            </a:r>
            <a:r>
              <a:rPr lang="en-US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në</a:t>
            </a:r>
            <a:r>
              <a:rPr lang="en-US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fjalorët</a:t>
            </a:r>
            <a:r>
              <a:rPr lang="en-US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en-US" sz="2000" i="1" dirty="0" err="1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dygjuhësh</a:t>
            </a:r>
            <a:r>
              <a:rPr lang="en-US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;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7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Reflekse të teorisë së terminologjisë në fjalorë;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7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Studime teorike të terminologjisë në praktikën e hartimit të fjalorëve terminologjikë;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7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Hartimi i fjalorëve të termave të fushave të ndryshme  të dijes;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7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Arritje dhe probleme të hartimit të fjalorëve dygjuhësh;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7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Probleme dhe zgjidhje në hartimin e fjalorit terminologjik gjuhë e huaj – shqip.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7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Pasqyrimi i termave në fjalorët shpjegues (1980-2006);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7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Përfaqësimi i termave njëfjalësh dhe togfjalësh në fjalorët terminologjikë;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7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Pasqyrimi i termave në fjalorët dygjuhësh si gjuhë të huaja për shqipen;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7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Pasqyrimi i termave në fjalorë dhe përdorimi i tyre në praktikën ligjërimore; 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7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- </a:t>
            </a:r>
            <a:r>
              <a:rPr lang="sq-AL" sz="2000" i="1" dirty="0" smtClean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Terminologjia </a:t>
            </a:r>
            <a:r>
              <a:rPr lang="sq-AL" sz="2000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në procesin e mësimdhënies;</a:t>
            </a:r>
            <a:r>
              <a:rPr lang="sq-AL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      </a:t>
            </a:r>
            <a:endParaRPr lang="en-US" sz="2000" dirty="0">
              <a:solidFill>
                <a:prstClr val="black"/>
              </a:solidFill>
              <a:latin typeface="Calibri"/>
              <a:ea typeface="Calibri"/>
              <a:cs typeface="Times New Roman"/>
            </a:endParaRPr>
          </a:p>
          <a:p>
            <a:pPr marL="0" lvl="0" algn="just">
              <a:lnSpc>
                <a:spcPct val="160000"/>
              </a:lnSpc>
              <a:spcBef>
                <a:spcPts val="0"/>
              </a:spcBef>
              <a:buClr>
                <a:srgbClr val="D34817"/>
              </a:buClr>
            </a:pPr>
            <a:r>
              <a:rPr lang="sq-AL" sz="2000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</a:t>
            </a:r>
            <a:endParaRPr lang="sq-AL" sz="2000" dirty="0" smtClean="0">
              <a:solidFill>
                <a:prstClr val="black"/>
              </a:solidFill>
              <a:latin typeface="Times New Roman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96059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38200"/>
            <a:ext cx="8534400" cy="381000"/>
          </a:xfrm>
        </p:spPr>
        <p:txBody>
          <a:bodyPr>
            <a:normAutofit fontScale="90000"/>
          </a:bodyPr>
          <a:lstStyle/>
          <a:p>
            <a:r>
              <a:rPr lang="sq-AL" b="1" dirty="0" smtClean="0"/>
              <a:t>   </a:t>
            </a:r>
            <a:r>
              <a:rPr lang="en-US" b="1" dirty="0" err="1" smtClean="0"/>
              <a:t>Objektivat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1444752"/>
            <a:ext cx="8503920" cy="4803648"/>
          </a:xfrm>
        </p:spPr>
        <p:txBody>
          <a:bodyPr>
            <a:noAutofit/>
          </a:bodyPr>
          <a:lstStyle/>
          <a:p>
            <a:pPr marL="0" lvl="0" indent="457200" algn="just">
              <a:lnSpc>
                <a:spcPct val="150000"/>
              </a:lnSpc>
              <a:spcBef>
                <a:spcPts val="0"/>
              </a:spcBef>
            </a:pPr>
            <a:r>
              <a:rPr lang="sq-AL" dirty="0">
                <a:solidFill>
                  <a:srgbClr val="221913"/>
                </a:solidFill>
                <a:latin typeface="YACgETiWKS8 0"/>
              </a:rPr>
              <a:t>-</a:t>
            </a:r>
            <a:r>
              <a:rPr lang="en-US" dirty="0" smtClean="0">
                <a:solidFill>
                  <a:srgbClr val="221913"/>
                </a:solidFill>
                <a:latin typeface="YACgETiWKS8 0"/>
              </a:rPr>
              <a:t> </a:t>
            </a:r>
            <a:r>
              <a:rPr lang="sq-AL" dirty="0" smtClean="0">
                <a:latin typeface="Times New Roman"/>
                <a:ea typeface="Calibri"/>
                <a:cs typeface="Times New Roman"/>
              </a:rPr>
              <a:t>Objekti </a:t>
            </a:r>
            <a:r>
              <a:rPr lang="sq-AL" dirty="0">
                <a:latin typeface="Times New Roman"/>
                <a:ea typeface="Calibri"/>
                <a:cs typeface="Times New Roman"/>
              </a:rPr>
              <a:t>i kësaj konference nuk është vetëm për të mundësuar prezantimin e rezultateve të reja të hulumtimit, </a:t>
            </a:r>
            <a:r>
              <a:rPr lang="sq-AL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ekspozimi </a:t>
            </a:r>
            <a:r>
              <a:rPr lang="sq-AL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i praktikave, përvojave dhe i modeleve të edukimit ndërkulturor në Shqipëri, Bullgari, Kosovë </a:t>
            </a:r>
            <a:r>
              <a:rPr lang="sq-AL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etj., </a:t>
            </a:r>
            <a:r>
              <a:rPr lang="sq-AL" dirty="0" smtClean="0">
                <a:latin typeface="Times New Roman"/>
                <a:ea typeface="Calibri"/>
                <a:cs typeface="Times New Roman"/>
              </a:rPr>
              <a:t>por </a:t>
            </a:r>
            <a:r>
              <a:rPr lang="sq-AL" dirty="0">
                <a:latin typeface="Times New Roman"/>
                <a:ea typeface="Calibri"/>
                <a:cs typeface="Times New Roman"/>
              </a:rPr>
              <a:t>edhe për të shkëmbyer mendime, këndvështrime e ide të reja </a:t>
            </a:r>
            <a:r>
              <a:rPr lang="sq-AL" dirty="0" smtClean="0">
                <a:latin typeface="Times New Roman"/>
                <a:ea typeface="Calibri"/>
                <a:cs typeface="Times New Roman"/>
              </a:rPr>
              <a:t>kërkimoro-shkencore </a:t>
            </a:r>
            <a:r>
              <a:rPr lang="sq-AL" dirty="0">
                <a:latin typeface="Times New Roman"/>
                <a:ea typeface="Calibri"/>
                <a:cs typeface="Times New Roman"/>
              </a:rPr>
              <a:t>mes kapaciteteve të njohura në fushën e leksikut terminologjik në marrëdhënie me leksikun e </a:t>
            </a:r>
            <a:r>
              <a:rPr lang="sq-AL" dirty="0" smtClean="0">
                <a:latin typeface="Times New Roman"/>
                <a:ea typeface="Calibri"/>
                <a:cs typeface="Times New Roman"/>
              </a:rPr>
              <a:t>përgjithshëm, veçanërisht </a:t>
            </a:r>
            <a:r>
              <a:rPr lang="sq-AL" dirty="0">
                <a:latin typeface="Times New Roman"/>
                <a:ea typeface="Calibri"/>
                <a:cs typeface="Times New Roman"/>
              </a:rPr>
              <a:t>në hartimin e fjalorëve </a:t>
            </a:r>
            <a:r>
              <a:rPr lang="sq-AL" dirty="0" smtClean="0">
                <a:latin typeface="Times New Roman"/>
                <a:ea typeface="Calibri"/>
                <a:cs typeface="Times New Roman"/>
              </a:rPr>
              <a:t>(</a:t>
            </a:r>
            <a:r>
              <a:rPr lang="sq-AL" i="1" dirty="0" smtClean="0">
                <a:latin typeface="Times New Roman"/>
                <a:ea typeface="Calibri"/>
                <a:cs typeface="Times New Roman"/>
              </a:rPr>
              <a:t>terminologjikë</a:t>
            </a:r>
            <a:r>
              <a:rPr lang="sq-AL" i="1" dirty="0">
                <a:latin typeface="Times New Roman"/>
                <a:ea typeface="Calibri"/>
                <a:cs typeface="Times New Roman"/>
              </a:rPr>
              <a:t>, </a:t>
            </a:r>
            <a:r>
              <a:rPr lang="sq-AL" i="1" dirty="0" smtClean="0">
                <a:latin typeface="Times New Roman"/>
                <a:ea typeface="Calibri"/>
                <a:cs typeface="Times New Roman"/>
              </a:rPr>
              <a:t>shpjegues, dygjuhësh</a:t>
            </a:r>
            <a:r>
              <a:rPr lang="sq-AL" dirty="0" smtClean="0">
                <a:latin typeface="Times New Roman"/>
                <a:ea typeface="Calibri"/>
                <a:cs typeface="Times New Roman"/>
              </a:rPr>
              <a:t>).</a:t>
            </a:r>
            <a:r>
              <a:rPr lang="sq-AL" dirty="0" smtClean="0">
                <a:solidFill>
                  <a:srgbClr val="292B2C"/>
                </a:solidFill>
                <a:latin typeface="Arial"/>
                <a:ea typeface="Calibri"/>
                <a:cs typeface="Times New Roman"/>
              </a:rPr>
              <a:t> </a:t>
            </a:r>
            <a:endParaRPr lang="en-US" dirty="0">
              <a:latin typeface="YACgETiWKS8 0"/>
            </a:endParaRPr>
          </a:p>
        </p:txBody>
      </p:sp>
    </p:spTree>
    <p:extLst>
      <p:ext uri="{BB962C8B-B14F-4D97-AF65-F5344CB8AC3E}">
        <p14:creationId xmlns:p14="http://schemas.microsoft.com/office/powerpoint/2010/main" val="4367881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sq-AL" sz="2200" b="1" dirty="0" smtClean="0">
                <a:solidFill>
                  <a:schemeClr val="accent4">
                    <a:lumMod val="75000"/>
                  </a:schemeClr>
                </a:solidFill>
              </a:rPr>
              <a:t>Rezultatet e pritshme</a:t>
            </a: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914400"/>
            <a:ext cx="8503920" cy="4572000"/>
          </a:xfrm>
        </p:spPr>
        <p:txBody>
          <a:bodyPr>
            <a:normAutofit fontScale="85000" lnSpcReduction="10000"/>
          </a:bodyPr>
          <a:lstStyle/>
          <a:p>
            <a:pPr lvl="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sq-AL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Kjo </a:t>
            </a:r>
            <a:r>
              <a:rPr lang="sq-AL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konferencë do të marrë një rëndësi të vlerës së shtuar edhe për faktin se, partneritetit shkencoro - universitar, i lidhjeve bashkëpunuese të vendosura më parë, me rastin e konferencave shkencore të shkuara, u shtohen për bashkëpunim edhe aktorë të rinj të botës akademike-universitare, duke e forcuar kështu kapacitetin e një sinergjie akademike, intelektuale dhe shkencore në rrafsh Ballkanik si dhe, brenda rrafshit ndërshqiptar</a:t>
            </a:r>
            <a:r>
              <a:rPr lang="sq-AL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.</a:t>
            </a:r>
            <a:endParaRPr lang="sq-AL" sz="1800" dirty="0" smtClean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  <a:p>
            <a:pPr lvl="0" algn="just">
              <a:lnSpc>
                <a:spcPct val="150000"/>
              </a:lnSpc>
              <a:spcBef>
                <a:spcPts val="0"/>
              </a:spcBef>
              <a:buFontTx/>
              <a:buChar char="-"/>
            </a:pPr>
            <a:r>
              <a:rPr lang="sq-AL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Kjo konferencë shkencore do </a:t>
            </a:r>
            <a:r>
              <a:rPr lang="sq-AL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të shënojë një </a:t>
            </a:r>
            <a:r>
              <a:rPr lang="sq-AL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ngjarje </a:t>
            </a:r>
            <a:r>
              <a:rPr lang="sq-AL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të veçantë jo vetëm për dimensionin shkencor që karakterizon një konferencë ndërkombëtare, por është dhe një kontribut të vlefshëm në kuadër të përsosjes së </a:t>
            </a:r>
            <a:r>
              <a:rPr lang="sq-AL" sz="20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terminologjisë së fushave humanitare, </a:t>
            </a:r>
            <a:r>
              <a:rPr lang="sq-AL" sz="20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ngritjes cilësore të saj dhe hartimit të fjalorëve në gjuhë të huaja, si dhe në kërkimin shkencor, të cilat janë çështje shumë të rëndësishe për shoqërinë tonë.</a:t>
            </a:r>
            <a:endParaRPr lang="en-US" sz="1800" dirty="0">
              <a:solidFill>
                <a:srgbClr val="000000"/>
              </a:solidFill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87827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152400"/>
            <a:ext cx="8534400" cy="758952"/>
          </a:xfrm>
        </p:spPr>
        <p:txBody>
          <a:bodyPr>
            <a:noAutofit/>
          </a:bodyPr>
          <a:lstStyle/>
          <a:p>
            <a:pPr algn="just"/>
            <a:r>
              <a:rPr lang="en-US" sz="1800" b="1" dirty="0" smtClean="0">
                <a:solidFill>
                  <a:schemeClr val="accent4">
                    <a:lumMod val="75000"/>
                  </a:schemeClr>
                </a:solidFill>
              </a:rPr>
              <a:t>ANALIZA E GRUPEVE TË SUNUARA DHE E PALËVE TË INTERESIT NGA PROJEKTI</a:t>
            </a:r>
            <a:r>
              <a:rPr lang="en-US" sz="1600" dirty="0"/>
              <a:t/>
            </a:r>
            <a:br>
              <a:rPr lang="en-US" sz="1600" dirty="0"/>
            </a:br>
            <a:endParaRPr lang="en-US" sz="1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609600"/>
            <a:ext cx="8503920" cy="4572000"/>
          </a:xfrm>
        </p:spPr>
        <p:txBody>
          <a:bodyPr>
            <a:normAutofit fontScale="92500" lnSpcReduction="10000"/>
          </a:bodyPr>
          <a:lstStyle/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2000" dirty="0">
                <a:latin typeface="Times New Roman"/>
                <a:ea typeface="Calibri"/>
                <a:cs typeface="Times New Roman"/>
              </a:rPr>
              <a:t>Njohja e leksikut të fushave të caktuara semantike dhe e përpjekjeve të gjuhëtarëve apo specialistëve për </a:t>
            </a:r>
            <a:r>
              <a:rPr lang="sq-AL" sz="2000" dirty="0" smtClean="0">
                <a:latin typeface="Times New Roman"/>
                <a:ea typeface="Calibri"/>
                <a:cs typeface="Times New Roman"/>
              </a:rPr>
              <a:t>t’a </a:t>
            </a:r>
            <a:r>
              <a:rPr lang="sq-AL" sz="2000" dirty="0">
                <a:latin typeface="Times New Roman"/>
                <a:ea typeface="Calibri"/>
                <a:cs typeface="Times New Roman"/>
              </a:rPr>
              <a:t>pasuruar atë duke u mbështetur kryesisht mbi brumin e shqipes, do të shërbejë për hartimin e fjalorëve të </a:t>
            </a:r>
            <a:r>
              <a:rPr lang="sq-AL" sz="2000" dirty="0" smtClean="0">
                <a:latin typeface="Times New Roman"/>
                <a:ea typeface="Calibri"/>
                <a:cs typeface="Times New Roman"/>
              </a:rPr>
              <a:t>ardhshëm të fushave humanitare, </a:t>
            </a:r>
            <a:r>
              <a:rPr lang="sq-AL" sz="2000" dirty="0">
                <a:latin typeface="Times New Roman"/>
                <a:ea typeface="Calibri"/>
                <a:cs typeface="Times New Roman"/>
              </a:rPr>
              <a:t>të gjuhës shqipe dhe gjuhëve të huaja si dhe për mënjanimin e fjalëve të panevojshme nga përdorimi.</a:t>
            </a:r>
            <a:r>
              <a:rPr lang="sq-AL" sz="1800" dirty="0">
                <a:latin typeface="Calibri"/>
                <a:ea typeface="Calibri"/>
                <a:cs typeface="Times New Roman"/>
              </a:rPr>
              <a:t> </a:t>
            </a:r>
            <a:r>
              <a:rPr lang="sq-AL" sz="2000" dirty="0">
                <a:latin typeface="Times New Roman"/>
                <a:ea typeface="Calibri"/>
                <a:cs typeface="Times New Roman"/>
              </a:rPr>
              <a:t>Studimi i ndikimit të teorisë së terminologjisë në hartimin e fjalorëve terminologjikë të derisotëm ka nevojë për t'u thelluar më tej në dritën e teorive dhe konceptimeve të reja shkencore të kësaj fushe për t'i zbatuar ato në fjalorët e së ardhmes, të cilët duhet të mbështeten mbi metodat e teknologjisë së </a:t>
            </a:r>
            <a:r>
              <a:rPr lang="sq-AL" sz="2000" dirty="0" smtClean="0">
                <a:latin typeface="Times New Roman"/>
                <a:ea typeface="Calibri"/>
                <a:cs typeface="Times New Roman"/>
              </a:rPr>
              <a:t>sotme, </a:t>
            </a:r>
            <a:r>
              <a:rPr lang="sq-AL" sz="2000" dirty="0">
                <a:latin typeface="Times New Roman"/>
                <a:ea typeface="Calibri"/>
                <a:cs typeface="Times New Roman"/>
              </a:rPr>
              <a:t>si mjeti kryesor i terminologjisë moderne, drejt të cilave duhet të synojë edhe terminologjia dhe terminografia shqiptare. </a:t>
            </a:r>
            <a:endParaRPr lang="en-US" sz="1800" dirty="0"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3059277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Autofit/>
          </a:bodyPr>
          <a:lstStyle/>
          <a:p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</a:rPr>
              <a:t>AKTIVITETET E PROJEKTIT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" y="609600"/>
            <a:ext cx="8503920" cy="4949952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70000"/>
              </a:lnSpc>
            </a:pPr>
            <a:r>
              <a:rPr lang="sq-AL" sz="2600" b="1" dirty="0" smtClean="0">
                <a:solidFill>
                  <a:schemeClr val="accent4">
                    <a:lumMod val="75000"/>
                  </a:schemeClr>
                </a:solidFill>
              </a:rPr>
              <a:t>Aktiviteti nr.1 </a:t>
            </a:r>
            <a:r>
              <a:rPr lang="sq-AL" sz="2600" dirty="0" smtClean="0"/>
              <a:t>- </a:t>
            </a:r>
            <a:r>
              <a:rPr lang="sq-AL" sz="2700" dirty="0">
                <a:latin typeface="Times New Roman" pitchFamily="18" charset="0"/>
                <a:ea typeface="Calibri"/>
                <a:cs typeface="Times New Roman" pitchFamily="18" charset="0"/>
              </a:rPr>
              <a:t>Takim pune me bashkëpunëtorët e projektit. Do të diskutohen temat e referateve </a:t>
            </a:r>
            <a:r>
              <a:rPr lang="sq-AL" sz="2700" dirty="0" smtClean="0">
                <a:latin typeface="Times New Roman" pitchFamily="18" charset="0"/>
                <a:ea typeface="Calibri"/>
                <a:cs typeface="Times New Roman" pitchFamily="18" charset="0"/>
              </a:rPr>
              <a:t>dhe kumtesave </a:t>
            </a:r>
            <a:r>
              <a:rPr lang="sq-AL" sz="2700" dirty="0">
                <a:latin typeface="Times New Roman" pitchFamily="18" charset="0"/>
                <a:ea typeface="Calibri"/>
                <a:cs typeface="Times New Roman" pitchFamily="18" charset="0"/>
              </a:rPr>
              <a:t>të paraqitura nga pjesëmarrësit që do të shprehin dëshirën për të qënë pjesë e kësaj konference. Po kështu do të përzgjidhen temat që përkojnë me temën bosht të konferencës. </a:t>
            </a:r>
            <a:endParaRPr lang="sq-AL" sz="2700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600" b="1" dirty="0" smtClean="0">
                <a:solidFill>
                  <a:schemeClr val="accent4">
                    <a:lumMod val="75000"/>
                  </a:schemeClr>
                </a:solidFill>
              </a:rPr>
              <a:t>Aktiviteti nr.2 </a:t>
            </a:r>
            <a:r>
              <a:rPr lang="sq-AL" sz="2600" dirty="0">
                <a:solidFill>
                  <a:prstClr val="black"/>
                </a:solidFill>
              </a:rPr>
              <a:t>- </a:t>
            </a:r>
            <a:r>
              <a:rPr lang="sq-AL" sz="2800" dirty="0">
                <a:latin typeface="Times New Roman"/>
                <a:ea typeface="Calibri"/>
                <a:cs typeface="Times New Roman"/>
              </a:rPr>
              <a:t>Paraqitja e programit të konferencës nga anëtarët e grupit të punës dhe afishimi dhe </a:t>
            </a:r>
            <a:r>
              <a:rPr lang="sq-AL" sz="2800" dirty="0" smtClean="0">
                <a:latin typeface="Times New Roman"/>
                <a:ea typeface="Calibri"/>
                <a:cs typeface="Times New Roman"/>
              </a:rPr>
              <a:t>   shpërndarja </a:t>
            </a:r>
            <a:r>
              <a:rPr lang="sq-AL" sz="2800" dirty="0">
                <a:latin typeface="Times New Roman"/>
                <a:ea typeface="Calibri"/>
                <a:cs typeface="Times New Roman"/>
              </a:rPr>
              <a:t>e tij online dhe me email pjesëmarrësve të konferencës. (Përcaktimi i kohës së mbajtjes së referatit ose kumtesës (15 min) dhe zhvillimi i konferencës në tre seanca: dy paradite dhe një mbasdite). Një pjesë e buxhetit të përcaktuar do të gjykohet mbi procese të tjera: pritja, akomodimi në hotel, ushqimi </a:t>
            </a:r>
            <a:r>
              <a:rPr lang="sq-AL" sz="2800" dirty="0" smtClean="0">
                <a:latin typeface="Times New Roman"/>
                <a:ea typeface="Calibri"/>
                <a:cs typeface="Times New Roman"/>
              </a:rPr>
              <a:t>etj.</a:t>
            </a:r>
            <a:endParaRPr lang="sq-AL" sz="2400" dirty="0" smtClean="0">
              <a:latin typeface="Calibri"/>
              <a:ea typeface="Calibri"/>
              <a:cs typeface="Times New Roman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600" b="1" dirty="0" smtClean="0">
                <a:solidFill>
                  <a:schemeClr val="accent4">
                    <a:lumMod val="75000"/>
                  </a:schemeClr>
                </a:solidFill>
              </a:rPr>
              <a:t>Aktiviteti nr.3 </a:t>
            </a:r>
            <a:r>
              <a:rPr lang="sq-AL" sz="2600" dirty="0">
                <a:solidFill>
                  <a:prstClr val="black"/>
                </a:solidFill>
              </a:rPr>
              <a:t>- </a:t>
            </a:r>
            <a:r>
              <a:rPr lang="sq-AL" sz="2800" dirty="0">
                <a:latin typeface="Times New Roman"/>
                <a:ea typeface="Calibri"/>
              </a:rPr>
              <a:t>Organizimi i konferencës në mjediset e Fakultetit të Gjuhëve të Huaja, shtrimi i koktejlit për të ftuarit vendas dhe të huaj, si dhe coffe breake ndërmjet seancave. (Parashikohet një ekspozitë me </a:t>
            </a:r>
            <a:r>
              <a:rPr lang="sq-AL" sz="2800" dirty="0" smtClean="0">
                <a:latin typeface="Times New Roman"/>
                <a:ea typeface="Calibri"/>
              </a:rPr>
              <a:t>botime, fjalorë  të </a:t>
            </a:r>
            <a:r>
              <a:rPr lang="sq-AL" sz="2800" dirty="0">
                <a:latin typeface="Times New Roman"/>
                <a:ea typeface="Calibri"/>
              </a:rPr>
              <a:t>llojeve të ndryshme etj</a:t>
            </a:r>
            <a:r>
              <a:rPr lang="sq-AL" sz="2800" dirty="0" smtClean="0">
                <a:latin typeface="Times New Roman"/>
                <a:ea typeface="Calibri"/>
              </a:rPr>
              <a:t>.)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600" b="1" dirty="0" smtClean="0">
                <a:solidFill>
                  <a:schemeClr val="accent4">
                    <a:lumMod val="75000"/>
                  </a:schemeClr>
                </a:solidFill>
              </a:rPr>
              <a:t>Aktiviteti nr.4 </a:t>
            </a:r>
            <a:r>
              <a:rPr lang="sq-AL" sz="2600" dirty="0">
                <a:solidFill>
                  <a:prstClr val="black"/>
                </a:solidFill>
              </a:rPr>
              <a:t>- </a:t>
            </a:r>
            <a:r>
              <a:rPr lang="sq-AL" sz="2800" dirty="0">
                <a:latin typeface="Times New Roman"/>
                <a:ea typeface="Calibri"/>
                <a:cs typeface="Times New Roman"/>
              </a:rPr>
              <a:t>Mund të organizohen veprimtari të ndryshme me pjesëmarrësit e konferencës, si vizita në vende kulturoro – historike</a:t>
            </a:r>
            <a:r>
              <a:rPr lang="sq-AL" sz="2800" dirty="0" smtClean="0">
                <a:latin typeface="Times New Roman"/>
                <a:ea typeface="Calibri"/>
                <a:cs typeface="Times New Roman"/>
              </a:rPr>
              <a:t>;</a:t>
            </a: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r>
              <a:rPr lang="sq-AL" sz="2500" dirty="0">
                <a:solidFill>
                  <a:srgbClr val="989AAC">
                    <a:lumMod val="75000"/>
                  </a:srgbClr>
                </a:solidFill>
              </a:rPr>
              <a:t>Aktiviteti </a:t>
            </a:r>
            <a:r>
              <a:rPr lang="sq-AL" sz="2500" dirty="0" smtClean="0">
                <a:solidFill>
                  <a:schemeClr val="accent4">
                    <a:lumMod val="75000"/>
                  </a:schemeClr>
                </a:solidFill>
              </a:rPr>
              <a:t>nr.5 -  </a:t>
            </a:r>
            <a:r>
              <a:rPr lang="sq-AL" sz="2800" dirty="0" smtClean="0">
                <a:latin typeface="Times New Roman"/>
                <a:ea typeface="Calibri"/>
              </a:rPr>
              <a:t>Organizimi </a:t>
            </a:r>
            <a:r>
              <a:rPr lang="sq-AL" sz="2800" dirty="0">
                <a:latin typeface="Times New Roman"/>
                <a:ea typeface="Calibri"/>
              </a:rPr>
              <a:t>i punës për hartimin dhe botimin e akteve të konferencës.</a:t>
            </a:r>
            <a:endParaRPr lang="sq-AL" sz="2800" dirty="0" smtClean="0">
              <a:latin typeface="Times New Roman"/>
              <a:ea typeface="Calibri"/>
              <a:cs typeface="Times New Roman"/>
            </a:endParaRPr>
          </a:p>
          <a:p>
            <a:pPr marL="0" marR="0" algn="just">
              <a:lnSpc>
                <a:spcPct val="150000"/>
              </a:lnSpc>
              <a:spcBef>
                <a:spcPts val="0"/>
              </a:spcBef>
              <a:spcAft>
                <a:spcPts val="800"/>
              </a:spcAft>
            </a:pPr>
            <a:endParaRPr lang="en-US" sz="2400" dirty="0">
              <a:latin typeface="Calibri"/>
              <a:ea typeface="Calibri"/>
              <a:cs typeface="Times New Roman"/>
            </a:endParaRPr>
          </a:p>
          <a:p>
            <a:endParaRPr lang="en-US" dirty="0" smtClean="0"/>
          </a:p>
          <a:p>
            <a:pPr algn="just">
              <a:lnSpc>
                <a:spcPct val="150000"/>
              </a:lnSpc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83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sz="3100" b="1" dirty="0">
                <a:solidFill>
                  <a:schemeClr val="accent4">
                    <a:lumMod val="75000"/>
                  </a:schemeClr>
                </a:solidFill>
              </a:rPr>
              <a:t>REZULTATET</a:t>
            </a:r>
            <a:r>
              <a:rPr lang="en-US" sz="3100" b="1" dirty="0"/>
              <a:t> </a:t>
            </a:r>
            <a:r>
              <a:rPr lang="en-US" sz="3100" b="1" dirty="0">
                <a:solidFill>
                  <a:schemeClr val="accent4">
                    <a:lumMod val="75000"/>
                  </a:schemeClr>
                </a:solidFill>
              </a:rPr>
              <a:t>E PRITSHME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503920" cy="4572000"/>
          </a:xfrm>
        </p:spPr>
        <p:txBody>
          <a:bodyPr>
            <a:normAutofit fontScale="32500" lnSpcReduction="20000"/>
          </a:bodyPr>
          <a:lstStyle/>
          <a:p>
            <a:pPr marL="0" marR="0" indent="45720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sq-AL" sz="71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Njohja dhe zotërimi i terminologjisë në kohën tonë është kusht i domosdoshëm për çdo </a:t>
            </a:r>
            <a:r>
              <a:rPr lang="sq-AL" sz="71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veprimtari. </a:t>
            </a:r>
            <a:r>
              <a:rPr lang="sq-AL" sz="7200" dirty="0" smtClean="0">
                <a:latin typeface="Times New Roman"/>
                <a:ea typeface="Calibri"/>
                <a:cs typeface="Times New Roman"/>
              </a:rPr>
              <a:t>Në këtë tubim shkencore mbi </a:t>
            </a:r>
            <a:r>
              <a:rPr lang="sq-AL" sz="7200" dirty="0">
                <a:latin typeface="Times New Roman"/>
                <a:ea typeface="Calibri"/>
                <a:cs typeface="Times New Roman"/>
              </a:rPr>
              <a:t>terminologjinë dhe pasqyrimin e saj në fjalorët </a:t>
            </a:r>
            <a:r>
              <a:rPr lang="sq-AL" sz="7200" dirty="0" smtClean="0">
                <a:latin typeface="Times New Roman"/>
                <a:ea typeface="Calibri"/>
                <a:cs typeface="Times New Roman"/>
              </a:rPr>
              <a:t>e fushave humanitare do të shtrohen diskutime </a:t>
            </a:r>
            <a:r>
              <a:rPr lang="sq-AL" sz="7200" dirty="0">
                <a:latin typeface="Times New Roman"/>
                <a:ea typeface="Calibri"/>
                <a:cs typeface="Times New Roman"/>
              </a:rPr>
              <a:t>të </a:t>
            </a:r>
            <a:r>
              <a:rPr lang="sq-AL" sz="7200" dirty="0" smtClean="0">
                <a:latin typeface="Times New Roman"/>
                <a:ea typeface="Calibri"/>
                <a:cs typeface="Times New Roman"/>
              </a:rPr>
              <a:t>ndyshme</a:t>
            </a:r>
            <a:r>
              <a:rPr lang="sq-AL" sz="7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sq-AL" sz="72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mbi çështjet </a:t>
            </a:r>
            <a:r>
              <a:rPr lang="sq-AL" sz="7200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e trajtuara në kumtesat e kësaj konference, krahas çështjeve të tjera që mund të propozohen.</a:t>
            </a:r>
            <a:r>
              <a:rPr lang="sq-AL" sz="7200" dirty="0" smtClean="0">
                <a:latin typeface="Times New Roman"/>
                <a:ea typeface="Calibri"/>
                <a:cs typeface="Times New Roman"/>
              </a:rPr>
              <a:t> </a:t>
            </a:r>
            <a:r>
              <a:rPr lang="sq-AL" sz="7200" dirty="0">
                <a:latin typeface="Times New Roman"/>
                <a:ea typeface="Calibri"/>
                <a:cs typeface="Times New Roman"/>
              </a:rPr>
              <a:t>nga specialistë brenda dhe jashtë vendit. Në fund të referimeve dhe diskutimeve </a:t>
            </a:r>
            <a:r>
              <a:rPr lang="sq-AL" sz="7200" dirty="0" smtClean="0">
                <a:latin typeface="Times New Roman"/>
                <a:ea typeface="Calibri"/>
                <a:cs typeface="Times New Roman"/>
              </a:rPr>
              <a:t>do të arrihen sugjerime të vlefshme për </a:t>
            </a:r>
            <a:r>
              <a:rPr lang="sq-AL" sz="7200" dirty="0">
                <a:latin typeface="Times New Roman"/>
                <a:ea typeface="Calibri"/>
                <a:cs typeface="Times New Roman"/>
              </a:rPr>
              <a:t>gjithë </a:t>
            </a:r>
            <a:r>
              <a:rPr lang="sq-AL" sz="7200" dirty="0" smtClean="0">
                <a:latin typeface="Times New Roman"/>
                <a:ea typeface="Calibri"/>
                <a:cs typeface="Times New Roman"/>
              </a:rPr>
              <a:t>pjesëmarrësit dhe të </a:t>
            </a:r>
            <a:r>
              <a:rPr lang="sq-AL" sz="7200" dirty="0">
                <a:latin typeface="Times New Roman"/>
                <a:ea typeface="Calibri"/>
                <a:cs typeface="Times New Roman"/>
              </a:rPr>
              <a:t>interesuarit</a:t>
            </a:r>
            <a:r>
              <a:rPr lang="sq-AL" sz="7200" dirty="0" smtClean="0">
                <a:latin typeface="Times New Roman"/>
                <a:ea typeface="Calibri"/>
                <a:cs typeface="Times New Roman"/>
              </a:rPr>
              <a:t>.. </a:t>
            </a: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6377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284</TotalTime>
  <Words>1357</Words>
  <Application>Microsoft Office PowerPoint</Application>
  <PresentationFormat>On-screen Show (4:3)</PresentationFormat>
  <Paragraphs>61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Angles</vt:lpstr>
      <vt:lpstr>                                                            UNIVERSITETI I TIRANËS FAKULTETI I GJUHËVE TË HUAJA DEPARTAMENTI I GJUHËVE SLLAVE DHE BALLKANIKE   PROJEKT I KONFERENCËS SHKENCORE NDËRKOMBËTARE </vt:lpstr>
      <vt:lpstr>PËRMBLEDHJA E PROJEKTIT </vt:lpstr>
      <vt:lpstr>PowerPoint Presentation</vt:lpstr>
      <vt:lpstr>PowerPoint Presentation</vt:lpstr>
      <vt:lpstr>   Objektivat </vt:lpstr>
      <vt:lpstr>Rezultatet e pritshme </vt:lpstr>
      <vt:lpstr>ANALIZA E GRUPEVE TË SUNUARA DHE E PALËVE TË INTERESIT NGA PROJEKTI </vt:lpstr>
      <vt:lpstr>AKTIVITETET E PROJEKTIT </vt:lpstr>
      <vt:lpstr>REZULTATET E PRITSHME </vt:lpstr>
      <vt:lpstr>PowerPoint Presentation</vt:lpstr>
      <vt:lpstr>PRODUKTI I PROJEKTIT </vt:lpstr>
      <vt:lpstr>UNIVERSITETI I TIRANËS FAKULTETI I GJUHËVE TË HUAJA DEPARTAMENTI I GJUHËVE SLLAVE DHE BALLKANIKE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UNIVERSITETI I TIRANËS   PROJEKT</dc:title>
  <dc:creator>Pc</dc:creator>
  <cp:lastModifiedBy>Pc</cp:lastModifiedBy>
  <cp:revision>37</cp:revision>
  <dcterms:created xsi:type="dcterms:W3CDTF">2022-12-11T15:26:45Z</dcterms:created>
  <dcterms:modified xsi:type="dcterms:W3CDTF">2022-12-12T05:12:07Z</dcterms:modified>
</cp:coreProperties>
</file>