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9" r:id="rId3"/>
    <p:sldId id="260" r:id="rId4"/>
    <p:sldId id="261" r:id="rId5"/>
    <p:sldId id="262" r:id="rId6"/>
    <p:sldId id="263" r:id="rId7"/>
    <p:sldId id="266" r:id="rId8"/>
    <p:sldId id="264" r:id="rId9"/>
    <p:sldId id="265" r:id="rId10"/>
    <p:sldId id="267" r:id="rId11"/>
    <p:sldId id="268" r:id="rId12"/>
    <p:sldId id="269" r:id="rId13"/>
    <p:sldId id="270" r:id="rId14"/>
    <p:sldId id="271" r:id="rId15"/>
    <p:sldId id="272" r:id="rId16"/>
    <p:sldId id="273" r:id="rId17"/>
    <p:sldId id="274" r:id="rId18"/>
    <p:sldId id="275" r:id="rId19"/>
    <p:sldId id="277"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86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434" autoAdjust="0"/>
  </p:normalViewPr>
  <p:slideViewPr>
    <p:cSldViewPr snapToGrid="0" showGuides="1">
      <p:cViewPr varScale="1">
        <p:scale>
          <a:sx n="67" d="100"/>
          <a:sy n="67" d="100"/>
        </p:scale>
        <p:origin x="780" y="48"/>
      </p:cViewPr>
      <p:guideLst>
        <p:guide orient="horz" pos="2183"/>
        <p:guide pos="386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89A791-D096-4CA1-BBF6-E1EFE908A687}" type="datetimeFigureOut">
              <a:rPr lang="en-US" smtClean="0"/>
              <a:t>12/12/2022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77549D-AA38-41F0-9AF2-108FA6353136}" type="slidenum">
              <a:rPr lang="en-US" smtClean="0"/>
              <a:t>‹#›</a:t>
            </a:fld>
            <a:endParaRPr lang="en-US"/>
          </a:p>
        </p:txBody>
      </p:sp>
    </p:spTree>
    <p:extLst>
      <p:ext uri="{BB962C8B-B14F-4D97-AF65-F5344CB8AC3E}">
        <p14:creationId xmlns:p14="http://schemas.microsoft.com/office/powerpoint/2010/main" val="34244312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77549D-AA38-41F0-9AF2-108FA6353136}" type="slidenum">
              <a:rPr lang="en-US">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35078147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77549D-AA38-41F0-9AF2-108FA6353136}" type="slidenum">
              <a:rPr lang="en-US">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42695055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77549D-AA38-41F0-9AF2-108FA6353136}" type="slidenum">
              <a:rPr lang="en-US">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7070111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77549D-AA38-41F0-9AF2-108FA6353136}" type="slidenum">
              <a:rPr lang="en-US">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36982833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77549D-AA38-41F0-9AF2-108FA6353136}" type="slidenum">
              <a:rPr lang="en-US">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20389940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77549D-AA38-41F0-9AF2-108FA6353136}" type="slidenum">
              <a:rPr lang="en-US">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9338001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77549D-AA38-41F0-9AF2-108FA6353136}" type="slidenum">
              <a:rPr lang="en-US">
                <a:solidFill>
                  <a:prstClr val="black"/>
                </a:solidFill>
              </a:rPr>
              <a:pPr/>
              <a:t>16</a:t>
            </a:fld>
            <a:endParaRPr lang="en-US">
              <a:solidFill>
                <a:prstClr val="black"/>
              </a:solidFill>
            </a:endParaRPr>
          </a:p>
        </p:txBody>
      </p:sp>
    </p:spTree>
    <p:extLst>
      <p:ext uri="{BB962C8B-B14F-4D97-AF65-F5344CB8AC3E}">
        <p14:creationId xmlns:p14="http://schemas.microsoft.com/office/powerpoint/2010/main" val="26355991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77549D-AA38-41F0-9AF2-108FA6353136}" type="slidenum">
              <a:rPr lang="en-US">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5873667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77549D-AA38-41F0-9AF2-108FA6353136}" type="slidenum">
              <a:rPr lang="en-US">
                <a:solidFill>
                  <a:prstClr val="black"/>
                </a:solidFill>
              </a:rPr>
              <a:pPr/>
              <a:t>18</a:t>
            </a:fld>
            <a:endParaRPr lang="en-US">
              <a:solidFill>
                <a:prstClr val="black"/>
              </a:solidFill>
            </a:endParaRPr>
          </a:p>
        </p:txBody>
      </p:sp>
    </p:spTree>
    <p:extLst>
      <p:ext uri="{BB962C8B-B14F-4D97-AF65-F5344CB8AC3E}">
        <p14:creationId xmlns:p14="http://schemas.microsoft.com/office/powerpoint/2010/main" val="32129491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77549D-AA38-41F0-9AF2-108FA6353136}" type="slidenum">
              <a:rPr lang="en-US">
                <a:solidFill>
                  <a:prstClr val="black"/>
                </a:solidFill>
              </a:rPr>
              <a:pPr/>
              <a:t>19</a:t>
            </a:fld>
            <a:endParaRPr lang="en-US">
              <a:solidFill>
                <a:prstClr val="black"/>
              </a:solidFill>
            </a:endParaRPr>
          </a:p>
        </p:txBody>
      </p:sp>
    </p:spTree>
    <p:extLst>
      <p:ext uri="{BB962C8B-B14F-4D97-AF65-F5344CB8AC3E}">
        <p14:creationId xmlns:p14="http://schemas.microsoft.com/office/powerpoint/2010/main" val="286758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77549D-AA38-41F0-9AF2-108FA6353136}" type="slidenum">
              <a:rPr lang="en-US">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19341719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77549D-AA38-41F0-9AF2-108FA6353136}" type="slidenum">
              <a:rPr lang="en-US">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21861558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77549D-AA38-41F0-9AF2-108FA6353136}" type="slidenum">
              <a:rPr lang="en-US">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40299752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77549D-AA38-41F0-9AF2-108FA6353136}" type="slidenum">
              <a:rPr lang="en-US">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4697013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77549D-AA38-41F0-9AF2-108FA6353136}" type="slidenum">
              <a:rPr lang="en-US">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9307706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77549D-AA38-41F0-9AF2-108FA6353136}" type="slidenum">
              <a:rPr lang="en-US">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36230129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77549D-AA38-41F0-9AF2-108FA6353136}" type="slidenum">
              <a:rPr lang="en-US">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38434610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77549D-AA38-41F0-9AF2-108FA6353136}" type="slidenum">
              <a:rPr lang="en-US">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32048348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60017CB-A0FC-41EC-864C-03DCDFDC7D1C}" type="datetimeFigureOut">
              <a:rPr lang="en-US" smtClean="0"/>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A6187A-E265-4754-8F1F-4CDA9330E42F}" type="slidenum">
              <a:rPr lang="en-US" smtClean="0"/>
              <a:t>‹#›</a:t>
            </a:fld>
            <a:endParaRPr lang="en-US"/>
          </a:p>
        </p:txBody>
      </p:sp>
    </p:spTree>
    <p:extLst>
      <p:ext uri="{BB962C8B-B14F-4D97-AF65-F5344CB8AC3E}">
        <p14:creationId xmlns:p14="http://schemas.microsoft.com/office/powerpoint/2010/main" val="761242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0017CB-A0FC-41EC-864C-03DCDFDC7D1C}" type="datetimeFigureOut">
              <a:rPr lang="en-US" smtClean="0"/>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A6187A-E265-4754-8F1F-4CDA9330E42F}" type="slidenum">
              <a:rPr lang="en-US" smtClean="0"/>
              <a:t>‹#›</a:t>
            </a:fld>
            <a:endParaRPr lang="en-US"/>
          </a:p>
        </p:txBody>
      </p:sp>
    </p:spTree>
    <p:extLst>
      <p:ext uri="{BB962C8B-B14F-4D97-AF65-F5344CB8AC3E}">
        <p14:creationId xmlns:p14="http://schemas.microsoft.com/office/powerpoint/2010/main" val="2619592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0017CB-A0FC-41EC-864C-03DCDFDC7D1C}" type="datetimeFigureOut">
              <a:rPr lang="en-US" smtClean="0"/>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A6187A-E265-4754-8F1F-4CDA9330E42F}" type="slidenum">
              <a:rPr lang="en-US" smtClean="0"/>
              <a:t>‹#›</a:t>
            </a:fld>
            <a:endParaRPr lang="en-US"/>
          </a:p>
        </p:txBody>
      </p:sp>
    </p:spTree>
    <p:extLst>
      <p:ext uri="{BB962C8B-B14F-4D97-AF65-F5344CB8AC3E}">
        <p14:creationId xmlns:p14="http://schemas.microsoft.com/office/powerpoint/2010/main" val="4021823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0017CB-A0FC-41EC-864C-03DCDFDC7D1C}" type="datetimeFigureOut">
              <a:rPr lang="en-US" smtClean="0"/>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A6187A-E265-4754-8F1F-4CDA9330E42F}" type="slidenum">
              <a:rPr lang="en-US" smtClean="0"/>
              <a:t>‹#›</a:t>
            </a:fld>
            <a:endParaRPr lang="en-US"/>
          </a:p>
        </p:txBody>
      </p:sp>
    </p:spTree>
    <p:extLst>
      <p:ext uri="{BB962C8B-B14F-4D97-AF65-F5344CB8AC3E}">
        <p14:creationId xmlns:p14="http://schemas.microsoft.com/office/powerpoint/2010/main" val="1657407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0017CB-A0FC-41EC-864C-03DCDFDC7D1C}" type="datetimeFigureOut">
              <a:rPr lang="en-US" smtClean="0"/>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A6187A-E265-4754-8F1F-4CDA9330E42F}" type="slidenum">
              <a:rPr lang="en-US" smtClean="0"/>
              <a:t>‹#›</a:t>
            </a:fld>
            <a:endParaRPr lang="en-US"/>
          </a:p>
        </p:txBody>
      </p:sp>
    </p:spTree>
    <p:extLst>
      <p:ext uri="{BB962C8B-B14F-4D97-AF65-F5344CB8AC3E}">
        <p14:creationId xmlns:p14="http://schemas.microsoft.com/office/powerpoint/2010/main" val="2807980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60017CB-A0FC-41EC-864C-03DCDFDC7D1C}" type="datetimeFigureOut">
              <a:rPr lang="en-US" smtClean="0"/>
              <a:t>12/12/2022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A6187A-E265-4754-8F1F-4CDA9330E42F}" type="slidenum">
              <a:rPr lang="en-US" smtClean="0"/>
              <a:t>‹#›</a:t>
            </a:fld>
            <a:endParaRPr lang="en-US"/>
          </a:p>
        </p:txBody>
      </p:sp>
    </p:spTree>
    <p:extLst>
      <p:ext uri="{BB962C8B-B14F-4D97-AF65-F5344CB8AC3E}">
        <p14:creationId xmlns:p14="http://schemas.microsoft.com/office/powerpoint/2010/main" val="393750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60017CB-A0FC-41EC-864C-03DCDFDC7D1C}" type="datetimeFigureOut">
              <a:rPr lang="en-US" smtClean="0"/>
              <a:t>12/12/2022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A6187A-E265-4754-8F1F-4CDA9330E42F}" type="slidenum">
              <a:rPr lang="en-US" smtClean="0"/>
              <a:t>‹#›</a:t>
            </a:fld>
            <a:endParaRPr lang="en-US"/>
          </a:p>
        </p:txBody>
      </p:sp>
    </p:spTree>
    <p:extLst>
      <p:ext uri="{BB962C8B-B14F-4D97-AF65-F5344CB8AC3E}">
        <p14:creationId xmlns:p14="http://schemas.microsoft.com/office/powerpoint/2010/main" val="172699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60017CB-A0FC-41EC-864C-03DCDFDC7D1C}" type="datetimeFigureOut">
              <a:rPr lang="en-US" smtClean="0"/>
              <a:t>12/12/2022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A6187A-E265-4754-8F1F-4CDA9330E42F}" type="slidenum">
              <a:rPr lang="en-US" smtClean="0"/>
              <a:t>‹#›</a:t>
            </a:fld>
            <a:endParaRPr lang="en-US"/>
          </a:p>
        </p:txBody>
      </p:sp>
    </p:spTree>
    <p:extLst>
      <p:ext uri="{BB962C8B-B14F-4D97-AF65-F5344CB8AC3E}">
        <p14:creationId xmlns:p14="http://schemas.microsoft.com/office/powerpoint/2010/main" val="1012877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0017CB-A0FC-41EC-864C-03DCDFDC7D1C}" type="datetimeFigureOut">
              <a:rPr lang="en-US" smtClean="0"/>
              <a:t>12/12/2022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A6187A-E265-4754-8F1F-4CDA9330E42F}" type="slidenum">
              <a:rPr lang="en-US" smtClean="0"/>
              <a:t>‹#›</a:t>
            </a:fld>
            <a:endParaRPr lang="en-US"/>
          </a:p>
        </p:txBody>
      </p:sp>
    </p:spTree>
    <p:extLst>
      <p:ext uri="{BB962C8B-B14F-4D97-AF65-F5344CB8AC3E}">
        <p14:creationId xmlns:p14="http://schemas.microsoft.com/office/powerpoint/2010/main" val="3989036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0017CB-A0FC-41EC-864C-03DCDFDC7D1C}" type="datetimeFigureOut">
              <a:rPr lang="en-US" smtClean="0"/>
              <a:t>12/12/2022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A6187A-E265-4754-8F1F-4CDA9330E42F}" type="slidenum">
              <a:rPr lang="en-US" smtClean="0"/>
              <a:t>‹#›</a:t>
            </a:fld>
            <a:endParaRPr lang="en-US"/>
          </a:p>
        </p:txBody>
      </p:sp>
    </p:spTree>
    <p:extLst>
      <p:ext uri="{BB962C8B-B14F-4D97-AF65-F5344CB8AC3E}">
        <p14:creationId xmlns:p14="http://schemas.microsoft.com/office/powerpoint/2010/main" val="2081112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0017CB-A0FC-41EC-864C-03DCDFDC7D1C}" type="datetimeFigureOut">
              <a:rPr lang="en-US" smtClean="0"/>
              <a:t>12/12/2022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A6187A-E265-4754-8F1F-4CDA9330E42F}" type="slidenum">
              <a:rPr lang="en-US" smtClean="0"/>
              <a:t>‹#›</a:t>
            </a:fld>
            <a:endParaRPr lang="en-US"/>
          </a:p>
        </p:txBody>
      </p:sp>
    </p:spTree>
    <p:extLst>
      <p:ext uri="{BB962C8B-B14F-4D97-AF65-F5344CB8AC3E}">
        <p14:creationId xmlns:p14="http://schemas.microsoft.com/office/powerpoint/2010/main" val="3739257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0017CB-A0FC-41EC-864C-03DCDFDC7D1C}" type="datetimeFigureOut">
              <a:rPr lang="en-US" smtClean="0"/>
              <a:t>12/12/2022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A6187A-E265-4754-8F1F-4CDA9330E42F}" type="slidenum">
              <a:rPr lang="en-US" smtClean="0"/>
              <a:t>‹#›</a:t>
            </a:fld>
            <a:endParaRPr lang="en-US"/>
          </a:p>
        </p:txBody>
      </p:sp>
    </p:spTree>
    <p:extLst>
      <p:ext uri="{BB962C8B-B14F-4D97-AF65-F5344CB8AC3E}">
        <p14:creationId xmlns:p14="http://schemas.microsoft.com/office/powerpoint/2010/main" val="23353133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png"/><Relationship Id="rId7" Type="http://schemas.openxmlformats.org/officeDocument/2006/relationships/hyperlink" Target="https://www.bookdepository.com/Johann-Georg-von-Hahn-Brikena-Kadzadej/9783898964975"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www.deutsche-digitale-bibliothek.de/person/gnd/11870060X" TargetMode="External"/><Relationship Id="rId5" Type="http://schemas.openxmlformats.org/officeDocument/2006/relationships/image" Target="../media/image3.emf"/><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https://www.amazon.de/s/ref=dp_byline_sr_book_1?ie=UTF8&amp;field-author=R%C3%BCdiger+Safranski&amp;text=R%C3%BCdiger+Safranski&amp;sort=relevancerank&amp;search-alias=books-de"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hyperlink" Target="https://www.amazon.de/s/ref=dp_byline_sr_book_1?ie=UTF8&amp;field-author=Emil+Staiger&amp;text=Emil+Staiger&amp;sort=relevancerank&amp;search-alias=books-de" TargetMode="External"/><Relationship Id="rId5" Type="http://schemas.openxmlformats.org/officeDocument/2006/relationships/image" Target="../media/image3.emf"/><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3.emf"/><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8141491" y="378264"/>
            <a:ext cx="1047113" cy="969957"/>
          </a:xfrm>
          <a:prstGeom prst="rect">
            <a:avLst/>
          </a:prstGeom>
        </p:spPr>
      </p:pic>
      <p:pic>
        <p:nvPicPr>
          <p:cNvPr id="6" name="Picture 5"/>
          <p:cNvPicPr>
            <a:picLocks noChangeAspect="1"/>
          </p:cNvPicPr>
          <p:nvPr/>
        </p:nvPicPr>
        <p:blipFill>
          <a:blip r:embed="rId3"/>
          <a:stretch>
            <a:fillRect/>
          </a:stretch>
        </p:blipFill>
        <p:spPr>
          <a:xfrm>
            <a:off x="2011336" y="437153"/>
            <a:ext cx="900991" cy="900991"/>
          </a:xfrm>
          <a:prstGeom prst="rect">
            <a:avLst/>
          </a:prstGeom>
        </p:spPr>
      </p:pic>
      <p:pic>
        <p:nvPicPr>
          <p:cNvPr id="7" name="Picture 6"/>
          <p:cNvPicPr>
            <a:picLocks noChangeAspect="1"/>
          </p:cNvPicPr>
          <p:nvPr/>
        </p:nvPicPr>
        <p:blipFill rotWithShape="1">
          <a:blip r:embed="rId4"/>
          <a:srcRect l="26188" t="346" r="27516"/>
          <a:stretch/>
        </p:blipFill>
        <p:spPr>
          <a:xfrm>
            <a:off x="3055434" y="0"/>
            <a:ext cx="4772722" cy="1828800"/>
          </a:xfrm>
          <a:prstGeom prst="rect">
            <a:avLst/>
          </a:prstGeom>
        </p:spPr>
      </p:pic>
      <p:sp>
        <p:nvSpPr>
          <p:cNvPr id="9" name="Rectangle 8"/>
          <p:cNvSpPr/>
          <p:nvPr/>
        </p:nvSpPr>
        <p:spPr>
          <a:xfrm>
            <a:off x="3084513" y="2469763"/>
            <a:ext cx="6096000" cy="1918474"/>
          </a:xfrm>
          <a:prstGeom prst="rect">
            <a:avLst/>
          </a:prstGeom>
        </p:spPr>
        <p:txBody>
          <a:bodyPr>
            <a:spAutoFit/>
          </a:bodyPr>
          <a:lstStyle/>
          <a:p>
            <a:pPr algn="ctr">
              <a:lnSpc>
                <a:spcPct val="150000"/>
              </a:lnSpc>
              <a:spcBef>
                <a:spcPts val="200"/>
              </a:spcBef>
              <a:spcAft>
                <a:spcPts val="0"/>
              </a:spcAft>
            </a:pPr>
            <a:r>
              <a:rPr lang="sq-AL" sz="2400" b="1" dirty="0" smtClean="0">
                <a:solidFill>
                  <a:srgbClr val="2F5496"/>
                </a:solidFill>
                <a:effectLst/>
                <a:latin typeface="Times New Roman" panose="02020603050405020304" pitchFamily="18" charset="0"/>
                <a:ea typeface="Times New Roman" panose="02020603050405020304" pitchFamily="18" charset="0"/>
                <a:cs typeface="Times New Roman" panose="02020603050405020304" pitchFamily="18" charset="0"/>
              </a:rPr>
              <a:t>Thirrja: “PROJEKTE TË KËRKIMIT SHKENCOR”</a:t>
            </a:r>
            <a:endParaRPr lang="en-US" sz="2400" b="1" dirty="0" smtClean="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gn="ctr">
              <a:lnSpc>
                <a:spcPct val="150000"/>
              </a:lnSpc>
              <a:spcBef>
                <a:spcPts val="200"/>
              </a:spcBef>
              <a:spcAft>
                <a:spcPts val="0"/>
              </a:spcAft>
            </a:pPr>
            <a:r>
              <a:rPr lang="sq-AL" sz="600" b="1" dirty="0" smtClean="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b="1" dirty="0" smtClean="0">
              <a:solidFill>
                <a:srgbClr val="002060"/>
              </a:solidFill>
              <a:effectLst/>
              <a:latin typeface="Calibri Light" panose="020F0302020204030204" pitchFamily="34" charset="0"/>
              <a:ea typeface="Times New Roman" panose="02020603050405020304" pitchFamily="18" charset="0"/>
              <a:cs typeface="Times New Roman" panose="02020603050405020304" pitchFamily="18" charset="0"/>
            </a:endParaRPr>
          </a:p>
          <a:p>
            <a:r>
              <a:rPr lang="sq-AL" b="1" dirty="0" smtClean="0">
                <a:solidFill>
                  <a:srgbClr val="002060"/>
                </a:solidFill>
                <a:effectLst/>
                <a:latin typeface="Times New Roman" panose="02020603050405020304" pitchFamily="18" charset="0"/>
                <a:ea typeface="Calibri" panose="020F0502020204030204" pitchFamily="34" charset="0"/>
              </a:rPr>
              <a:t>(Projekte në mbështetje të kërkimit shkencor dhe në mbështetje të kërkuesve të rinj </a:t>
            </a:r>
            <a:r>
              <a:rPr lang="en-US" b="1" dirty="0" smtClean="0">
                <a:solidFill>
                  <a:srgbClr val="002060"/>
                </a:solidFill>
                <a:effectLst/>
                <a:latin typeface="Times New Roman" panose="02020603050405020304" pitchFamily="18" charset="0"/>
                <a:ea typeface="Calibri" panose="020F0502020204030204" pitchFamily="34" charset="0"/>
              </a:rPr>
              <a:t>)</a:t>
            </a:r>
            <a:endParaRPr lang="en-US" dirty="0">
              <a:solidFill>
                <a:srgbClr val="002060"/>
              </a:solidFill>
            </a:endParaRPr>
          </a:p>
        </p:txBody>
      </p:sp>
      <p:sp>
        <p:nvSpPr>
          <p:cNvPr id="10" name="Rectangle 9"/>
          <p:cNvSpPr/>
          <p:nvPr/>
        </p:nvSpPr>
        <p:spPr>
          <a:xfrm>
            <a:off x="3084513" y="4730160"/>
            <a:ext cx="6096000" cy="1984518"/>
          </a:xfrm>
          <a:prstGeom prst="rect">
            <a:avLst/>
          </a:prstGeom>
        </p:spPr>
        <p:txBody>
          <a:bodyPr>
            <a:spAutoFit/>
          </a:bodyPr>
          <a:lstStyle/>
          <a:p>
            <a:pPr algn="just">
              <a:lnSpc>
                <a:spcPct val="107000"/>
              </a:lnSpc>
              <a:spcAft>
                <a:spcPts val="800"/>
              </a:spcAft>
            </a:pPr>
            <a:r>
              <a:rPr lang="sq-AL" b="1" i="1" dirty="0" smtClean="0">
                <a:effectLst/>
                <a:latin typeface="Times New Roman" panose="02020603050405020304" pitchFamily="18" charset="0"/>
                <a:ea typeface="Calibri" panose="020F0502020204030204" pitchFamily="34" charset="0"/>
                <a:cs typeface="Times New Roman" panose="02020603050405020304" pitchFamily="18" charset="0"/>
              </a:rPr>
              <a:t> </a:t>
            </a:r>
            <a:endParaRPr lang="en-US"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endParaRPr lang="en-US" b="1" i="1"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endParaRPr lang="en-US" b="1" i="1" dirty="0">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endParaRPr lang="en-US" b="1" i="1"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sq-AL" b="1" i="1" dirty="0" smtClean="0">
                <a:effectLst/>
                <a:latin typeface="Times New Roman" panose="02020603050405020304" pitchFamily="18" charset="0"/>
                <a:ea typeface="Calibri" panose="020F0502020204030204" pitchFamily="34" charset="0"/>
                <a:cs typeface="Times New Roman" panose="02020603050405020304" pitchFamily="18" charset="0"/>
              </a:rPr>
              <a:t>20 Tetor 2022</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196932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8141491" y="378264"/>
            <a:ext cx="1047113" cy="969957"/>
          </a:xfrm>
          <a:prstGeom prst="rect">
            <a:avLst/>
          </a:prstGeom>
        </p:spPr>
      </p:pic>
      <p:pic>
        <p:nvPicPr>
          <p:cNvPr id="6" name="Picture 5"/>
          <p:cNvPicPr>
            <a:picLocks noChangeAspect="1"/>
          </p:cNvPicPr>
          <p:nvPr/>
        </p:nvPicPr>
        <p:blipFill>
          <a:blip r:embed="rId4"/>
          <a:stretch>
            <a:fillRect/>
          </a:stretch>
        </p:blipFill>
        <p:spPr>
          <a:xfrm>
            <a:off x="2011336" y="437153"/>
            <a:ext cx="900991" cy="900991"/>
          </a:xfrm>
          <a:prstGeom prst="rect">
            <a:avLst/>
          </a:prstGeom>
        </p:spPr>
      </p:pic>
      <p:pic>
        <p:nvPicPr>
          <p:cNvPr id="7" name="Picture 6"/>
          <p:cNvPicPr>
            <a:picLocks noChangeAspect="1"/>
          </p:cNvPicPr>
          <p:nvPr/>
        </p:nvPicPr>
        <p:blipFill rotWithShape="1">
          <a:blip r:embed="rId5"/>
          <a:srcRect l="26188" t="346" r="27516"/>
          <a:stretch/>
        </p:blipFill>
        <p:spPr>
          <a:xfrm>
            <a:off x="3055434" y="0"/>
            <a:ext cx="4772722" cy="1828800"/>
          </a:xfrm>
          <a:prstGeom prst="rect">
            <a:avLst/>
          </a:prstGeom>
        </p:spPr>
      </p:pic>
      <p:sp>
        <p:nvSpPr>
          <p:cNvPr id="2" name="TextBox 1"/>
          <p:cNvSpPr txBox="1"/>
          <p:nvPr/>
        </p:nvSpPr>
        <p:spPr>
          <a:xfrm>
            <a:off x="0" y="1949823"/>
            <a:ext cx="12192000" cy="3228576"/>
          </a:xfrm>
          <a:prstGeom prst="rect">
            <a:avLst/>
          </a:prstGeom>
          <a:noFill/>
        </p:spPr>
        <p:txBody>
          <a:bodyPr wrap="square" rtlCol="0">
            <a:spAutoFit/>
          </a:bodyPr>
          <a:lstStyle/>
          <a:p>
            <a:pPr algn="just">
              <a:lnSpc>
                <a:spcPct val="107000"/>
              </a:lnSpc>
              <a:spcAft>
                <a:spcPts val="800"/>
              </a:spcAft>
            </a:pPr>
            <a:r>
              <a:rPr lang="en-US" sz="3200" b="1"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	</a:t>
            </a:r>
            <a:r>
              <a:rPr lang="en-US" sz="3200" b="1" spc="-15" dirty="0" err="1"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Metodologjia</a:t>
            </a:r>
            <a:endParaRPr lang="en-US" sz="2800" dirty="0">
              <a:solidFill>
                <a:prstClr val="black"/>
              </a:solidFill>
              <a:ea typeface="Calibri" panose="020F0502020204030204" pitchFamily="34" charset="0"/>
              <a:cs typeface="Times New Roman" panose="02020603050405020304" pitchFamily="18" charset="0"/>
            </a:endParaRPr>
          </a:p>
          <a:p>
            <a:pPr algn="just">
              <a:lnSpc>
                <a:spcPct val="107000"/>
              </a:lnSpc>
              <a:spcAft>
                <a:spcPts val="800"/>
              </a:spcAft>
            </a:pPr>
            <a:r>
              <a:rPr lang="en-US" sz="3200" spc="-15" dirty="0" smtClean="0">
                <a:solidFill>
                  <a:srgbClr val="3E3937"/>
                </a:solidFill>
                <a:latin typeface="Times New Roman" panose="02020603050405020304" pitchFamily="18" charset="0"/>
                <a:ea typeface="Arial" panose="020B0604020202020204" pitchFamily="34" charset="0"/>
              </a:rPr>
              <a:t>Fillimisht</a:t>
            </a:r>
            <a:r>
              <a:rPr lang="sq-AL" sz="3200" spc="-15" dirty="0" smtClean="0">
                <a:solidFill>
                  <a:srgbClr val="3E3937"/>
                </a:solidFill>
                <a:latin typeface="Times New Roman" panose="02020603050405020304" pitchFamily="18" charset="0"/>
                <a:ea typeface="Arial" panose="020B0604020202020204" pitchFamily="34" charset="0"/>
              </a:rPr>
              <a:t> </a:t>
            </a:r>
            <a:r>
              <a:rPr lang="sq-AL" sz="3200" spc="-15" dirty="0">
                <a:solidFill>
                  <a:srgbClr val="3E3937"/>
                </a:solidFill>
                <a:latin typeface="Times New Roman" panose="02020603050405020304" pitchFamily="18" charset="0"/>
                <a:ea typeface="Arial" panose="020B0604020202020204" pitchFamily="34" charset="0"/>
              </a:rPr>
              <a:t>është parashikuar hulumtimi, grumbullimi me kujdes i të dhënave, publikimeve për të paraqitur një panoramë të plotë të jetës dhe të veprimtarisë </a:t>
            </a:r>
            <a:r>
              <a:rPr lang="sq-AL" sz="3200" spc="-15" dirty="0" smtClean="0">
                <a:solidFill>
                  <a:srgbClr val="3E3937"/>
                </a:solidFill>
                <a:latin typeface="Times New Roman" panose="02020603050405020304" pitchFamily="18" charset="0"/>
                <a:ea typeface="Arial" panose="020B0604020202020204" pitchFamily="34" charset="0"/>
              </a:rPr>
              <a:t>shkencore</a:t>
            </a:r>
            <a:r>
              <a:rPr lang="en-US" sz="3200" spc="-15" dirty="0" smtClean="0">
                <a:solidFill>
                  <a:srgbClr val="3E3937"/>
                </a:solidFill>
                <a:latin typeface="Times New Roman" panose="02020603050405020304" pitchFamily="18" charset="0"/>
                <a:ea typeface="Arial" panose="020B0604020202020204" pitchFamily="34" charset="0"/>
              </a:rPr>
              <a:t>, </a:t>
            </a:r>
            <a:r>
              <a:rPr lang="en-US" sz="3200" spc="-15" dirty="0" err="1" smtClean="0">
                <a:solidFill>
                  <a:srgbClr val="3E3937"/>
                </a:solidFill>
                <a:latin typeface="Times New Roman" panose="02020603050405020304" pitchFamily="18" charset="0"/>
                <a:ea typeface="Arial" panose="020B0604020202020204" pitchFamily="34" charset="0"/>
              </a:rPr>
              <a:t>pra</a:t>
            </a:r>
            <a:r>
              <a:rPr lang="en-US" sz="3200" spc="-15" dirty="0" smtClean="0">
                <a:solidFill>
                  <a:srgbClr val="3E3937"/>
                </a:solidFill>
                <a:latin typeface="Times New Roman" panose="02020603050405020304" pitchFamily="18" charset="0"/>
                <a:ea typeface="Arial" panose="020B0604020202020204" pitchFamily="34" charset="0"/>
              </a:rPr>
              <a:t> </a:t>
            </a:r>
            <a:r>
              <a:rPr lang="en-US" sz="3200" spc="-15" dirty="0" err="1" smtClean="0">
                <a:solidFill>
                  <a:srgbClr val="3E3937"/>
                </a:solidFill>
                <a:latin typeface="Times New Roman" panose="02020603050405020304" pitchFamily="18" charset="0"/>
                <a:ea typeface="Arial" panose="020B0604020202020204" pitchFamily="34" charset="0"/>
              </a:rPr>
              <a:t>të</a:t>
            </a:r>
            <a:r>
              <a:rPr lang="en-US" sz="3200" spc="-15" dirty="0" smtClean="0">
                <a:solidFill>
                  <a:srgbClr val="3E3937"/>
                </a:solidFill>
                <a:latin typeface="Times New Roman" panose="02020603050405020304" pitchFamily="18" charset="0"/>
                <a:ea typeface="Arial" panose="020B0604020202020204" pitchFamily="34" charset="0"/>
              </a:rPr>
              <a:t> </a:t>
            </a:r>
            <a:r>
              <a:rPr lang="en-US" sz="3200" spc="-15" dirty="0" err="1" smtClean="0">
                <a:solidFill>
                  <a:srgbClr val="3E3937"/>
                </a:solidFill>
                <a:latin typeface="Times New Roman" panose="02020603050405020304" pitchFamily="18" charset="0"/>
                <a:ea typeface="Arial" panose="020B0604020202020204" pitchFamily="34" charset="0"/>
              </a:rPr>
              <a:t>gjendjes</a:t>
            </a:r>
            <a:r>
              <a:rPr lang="en-US" sz="3200" spc="-15" dirty="0" smtClean="0">
                <a:solidFill>
                  <a:srgbClr val="3E3937"/>
                </a:solidFill>
                <a:latin typeface="Times New Roman" panose="02020603050405020304" pitchFamily="18" charset="0"/>
                <a:ea typeface="Arial" panose="020B0604020202020204" pitchFamily="34" charset="0"/>
              </a:rPr>
              <a:t> </a:t>
            </a:r>
            <a:r>
              <a:rPr lang="en-US" sz="3200" spc="-15" dirty="0" err="1" smtClean="0">
                <a:solidFill>
                  <a:srgbClr val="3E3937"/>
                </a:solidFill>
                <a:latin typeface="Times New Roman" panose="02020603050405020304" pitchFamily="18" charset="0"/>
                <a:ea typeface="Arial" panose="020B0604020202020204" pitchFamily="34" charset="0"/>
              </a:rPr>
              <a:t>aktuale</a:t>
            </a:r>
            <a:r>
              <a:rPr lang="en-US" sz="3200" spc="-15" dirty="0" smtClean="0">
                <a:solidFill>
                  <a:srgbClr val="3E3937"/>
                </a:solidFill>
                <a:latin typeface="Times New Roman" panose="02020603050405020304" pitchFamily="18" charset="0"/>
                <a:ea typeface="Arial" panose="020B0604020202020204" pitchFamily="34" charset="0"/>
              </a:rPr>
              <a:t> </a:t>
            </a:r>
            <a:r>
              <a:rPr lang="en-US" sz="3200" spc="-15" dirty="0" err="1" smtClean="0">
                <a:solidFill>
                  <a:srgbClr val="3E3937"/>
                </a:solidFill>
                <a:latin typeface="Times New Roman" panose="02020603050405020304" pitchFamily="18" charset="0"/>
                <a:ea typeface="Arial" panose="020B0604020202020204" pitchFamily="34" charset="0"/>
              </a:rPr>
              <a:t>të</a:t>
            </a:r>
            <a:r>
              <a:rPr lang="en-US" sz="3200" spc="-15" dirty="0" smtClean="0">
                <a:solidFill>
                  <a:srgbClr val="3E3937"/>
                </a:solidFill>
                <a:latin typeface="Times New Roman" panose="02020603050405020304" pitchFamily="18" charset="0"/>
                <a:ea typeface="Arial" panose="020B0604020202020204" pitchFamily="34" charset="0"/>
              </a:rPr>
              <a:t> </a:t>
            </a:r>
            <a:r>
              <a:rPr lang="en-US" sz="3200" spc="-15" dirty="0" err="1" smtClean="0">
                <a:solidFill>
                  <a:srgbClr val="3E3937"/>
                </a:solidFill>
                <a:latin typeface="Times New Roman" panose="02020603050405020304" pitchFamily="18" charset="0"/>
                <a:ea typeface="Arial" panose="020B0604020202020204" pitchFamily="34" charset="0"/>
              </a:rPr>
              <a:t>objektit</a:t>
            </a:r>
            <a:r>
              <a:rPr lang="en-US" sz="3200" spc="-15" dirty="0" smtClean="0">
                <a:solidFill>
                  <a:srgbClr val="3E3937"/>
                </a:solidFill>
                <a:latin typeface="Times New Roman" panose="02020603050405020304" pitchFamily="18" charset="0"/>
                <a:ea typeface="Arial" panose="020B0604020202020204" pitchFamily="34" charset="0"/>
              </a:rPr>
              <a:t> </a:t>
            </a:r>
            <a:r>
              <a:rPr lang="en-US" sz="3200" spc="-15" dirty="0" err="1" smtClean="0">
                <a:solidFill>
                  <a:srgbClr val="3E3937"/>
                </a:solidFill>
                <a:latin typeface="Times New Roman" panose="02020603050405020304" pitchFamily="18" charset="0"/>
                <a:ea typeface="Arial" panose="020B0604020202020204" pitchFamily="34" charset="0"/>
              </a:rPr>
              <a:t>që</a:t>
            </a:r>
            <a:r>
              <a:rPr lang="en-US" sz="3200" spc="-15" dirty="0" smtClean="0">
                <a:solidFill>
                  <a:srgbClr val="3E3937"/>
                </a:solidFill>
                <a:latin typeface="Times New Roman" panose="02020603050405020304" pitchFamily="18" charset="0"/>
                <a:ea typeface="Arial" panose="020B0604020202020204" pitchFamily="34" charset="0"/>
              </a:rPr>
              <a:t> </a:t>
            </a:r>
            <a:r>
              <a:rPr lang="en-US" sz="3200" spc="-15" dirty="0" err="1" smtClean="0">
                <a:solidFill>
                  <a:srgbClr val="3E3937"/>
                </a:solidFill>
                <a:latin typeface="Times New Roman" panose="02020603050405020304" pitchFamily="18" charset="0"/>
                <a:ea typeface="Arial" panose="020B0604020202020204" pitchFamily="34" charset="0"/>
              </a:rPr>
              <a:t>është</a:t>
            </a:r>
            <a:r>
              <a:rPr lang="en-US" sz="3200" spc="-15" dirty="0" smtClean="0">
                <a:solidFill>
                  <a:srgbClr val="3E3937"/>
                </a:solidFill>
                <a:latin typeface="Times New Roman" panose="02020603050405020304" pitchFamily="18" charset="0"/>
                <a:ea typeface="Arial" panose="020B0604020202020204" pitchFamily="34" charset="0"/>
              </a:rPr>
              <a:t> </a:t>
            </a:r>
            <a:r>
              <a:rPr lang="en-US" sz="3200" spc="-15" dirty="0" err="1" smtClean="0">
                <a:solidFill>
                  <a:srgbClr val="3E3937"/>
                </a:solidFill>
                <a:latin typeface="Times New Roman" panose="02020603050405020304" pitchFamily="18" charset="0"/>
                <a:ea typeface="Arial" panose="020B0604020202020204" pitchFamily="34" charset="0"/>
              </a:rPr>
              <a:t>për</a:t>
            </a:r>
            <a:r>
              <a:rPr lang="en-US" sz="3200" spc="-15" dirty="0" smtClean="0">
                <a:solidFill>
                  <a:srgbClr val="3E3937"/>
                </a:solidFill>
                <a:latin typeface="Times New Roman" panose="02020603050405020304" pitchFamily="18" charset="0"/>
                <a:ea typeface="Arial" panose="020B0604020202020204" pitchFamily="34" charset="0"/>
              </a:rPr>
              <a:t> </a:t>
            </a:r>
            <a:r>
              <a:rPr lang="en-US" sz="3200" spc="-15" dirty="0" err="1" smtClean="0">
                <a:solidFill>
                  <a:srgbClr val="3E3937"/>
                </a:solidFill>
                <a:latin typeface="Times New Roman" panose="02020603050405020304" pitchFamily="18" charset="0"/>
                <a:ea typeface="Arial" panose="020B0604020202020204" pitchFamily="34" charset="0"/>
              </a:rPr>
              <a:t>hulumtim</a:t>
            </a:r>
            <a:r>
              <a:rPr lang="en-US" sz="3200" spc="-15" dirty="0" smtClean="0">
                <a:solidFill>
                  <a:srgbClr val="3E3937"/>
                </a:solidFill>
                <a:latin typeface="Times New Roman" panose="02020603050405020304" pitchFamily="18" charset="0"/>
                <a:ea typeface="Arial" panose="020B0604020202020204" pitchFamily="34" charset="0"/>
              </a:rPr>
              <a:t>.</a:t>
            </a:r>
          </a:p>
          <a:p>
            <a:pPr algn="just">
              <a:lnSpc>
                <a:spcPct val="107000"/>
              </a:lnSpc>
              <a:spcAft>
                <a:spcPts val="800"/>
              </a:spcAft>
            </a:pPr>
            <a:r>
              <a:rPr lang="en-US" b="1" spc="-15" dirty="0">
                <a:solidFill>
                  <a:srgbClr val="3E3937"/>
                </a:solidFill>
                <a:latin typeface="Times New Roman" panose="02020603050405020304" pitchFamily="18" charset="0"/>
                <a:ea typeface="Arial" panose="020B0604020202020204" pitchFamily="34" charset="0"/>
                <a:cs typeface="Times New Roman" panose="02020603050405020304" pitchFamily="18" charset="0"/>
              </a:rPr>
              <a:t>				</a:t>
            </a:r>
            <a:endParaRPr lang="en-US" sz="1200" dirty="0">
              <a:solidFill>
                <a:prstClr val="black"/>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09687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8141491" y="378264"/>
            <a:ext cx="1047113" cy="969957"/>
          </a:xfrm>
          <a:prstGeom prst="rect">
            <a:avLst/>
          </a:prstGeom>
        </p:spPr>
      </p:pic>
      <p:pic>
        <p:nvPicPr>
          <p:cNvPr id="6" name="Picture 5"/>
          <p:cNvPicPr>
            <a:picLocks noChangeAspect="1"/>
          </p:cNvPicPr>
          <p:nvPr/>
        </p:nvPicPr>
        <p:blipFill>
          <a:blip r:embed="rId4"/>
          <a:stretch>
            <a:fillRect/>
          </a:stretch>
        </p:blipFill>
        <p:spPr>
          <a:xfrm>
            <a:off x="2011336" y="437153"/>
            <a:ext cx="900991" cy="900991"/>
          </a:xfrm>
          <a:prstGeom prst="rect">
            <a:avLst/>
          </a:prstGeom>
        </p:spPr>
      </p:pic>
      <p:pic>
        <p:nvPicPr>
          <p:cNvPr id="7" name="Picture 6"/>
          <p:cNvPicPr>
            <a:picLocks noChangeAspect="1"/>
          </p:cNvPicPr>
          <p:nvPr/>
        </p:nvPicPr>
        <p:blipFill rotWithShape="1">
          <a:blip r:embed="rId5"/>
          <a:srcRect l="26188" t="346" r="27516"/>
          <a:stretch/>
        </p:blipFill>
        <p:spPr>
          <a:xfrm>
            <a:off x="3055434" y="0"/>
            <a:ext cx="4772722" cy="1828800"/>
          </a:xfrm>
          <a:prstGeom prst="rect">
            <a:avLst/>
          </a:prstGeom>
        </p:spPr>
      </p:pic>
      <p:sp>
        <p:nvSpPr>
          <p:cNvPr id="2" name="TextBox 1"/>
          <p:cNvSpPr txBox="1"/>
          <p:nvPr/>
        </p:nvSpPr>
        <p:spPr>
          <a:xfrm>
            <a:off x="0" y="1949823"/>
            <a:ext cx="12192000" cy="5361724"/>
          </a:xfrm>
          <a:prstGeom prst="rect">
            <a:avLst/>
          </a:prstGeom>
          <a:noFill/>
        </p:spPr>
        <p:txBody>
          <a:bodyPr wrap="square" rtlCol="0">
            <a:spAutoFit/>
          </a:bodyPr>
          <a:lstStyle/>
          <a:p>
            <a:pPr algn="just">
              <a:lnSpc>
                <a:spcPct val="107000"/>
              </a:lnSpc>
              <a:spcAft>
                <a:spcPts val="800"/>
              </a:spcAft>
            </a:pPr>
            <a:r>
              <a:rPr lang="sq-AL" sz="3200" spc="-15" dirty="0" smtClean="0">
                <a:solidFill>
                  <a:srgbClr val="3E3937"/>
                </a:solidFill>
                <a:latin typeface="Times New Roman" panose="02020603050405020304" pitchFamily="18" charset="0"/>
                <a:ea typeface="Arial" panose="020B0604020202020204" pitchFamily="34" charset="0"/>
              </a:rPr>
              <a:t>Për </a:t>
            </a:r>
            <a:r>
              <a:rPr lang="sq-AL" sz="3200" spc="-15" dirty="0">
                <a:solidFill>
                  <a:srgbClr val="3E3937"/>
                </a:solidFill>
                <a:latin typeface="Times New Roman" panose="02020603050405020304" pitchFamily="18" charset="0"/>
                <a:ea typeface="Arial" panose="020B0604020202020204" pitchFamily="34" charset="0"/>
              </a:rPr>
              <a:t>të arritur një strukturimin shkencor dhe të qartë të hapave gjatë këtij procesi do të kihet parasysh që të bëhet një trajtim i qëllimshëm kritik i burimit dhe materialit të të dhënave që do të </a:t>
            </a:r>
            <a:r>
              <a:rPr lang="sq-AL" sz="3200" spc="-15" dirty="0" smtClean="0">
                <a:solidFill>
                  <a:srgbClr val="3E3937"/>
                </a:solidFill>
                <a:latin typeface="Times New Roman" panose="02020603050405020304" pitchFamily="18" charset="0"/>
                <a:ea typeface="Arial" panose="020B0604020202020204" pitchFamily="34" charset="0"/>
              </a:rPr>
              <a:t>përpunohen, </a:t>
            </a:r>
            <a:r>
              <a:rPr lang="sq-AL" sz="3200" spc="-15" dirty="0">
                <a:solidFill>
                  <a:srgbClr val="3E3937"/>
                </a:solidFill>
                <a:latin typeface="Times New Roman" panose="02020603050405020304" pitchFamily="18" charset="0"/>
                <a:ea typeface="Arial" panose="020B0604020202020204" pitchFamily="34" charset="0"/>
              </a:rPr>
              <a:t>po ashtu përdorimi i vetëdijshëm i një metode përpunimi dhe ekzaminimi të zgjedhur zbërthimi analitik, krijimi i hapave të detajuar të punës </a:t>
            </a:r>
            <a:r>
              <a:rPr lang="sq-AL" sz="3200" spc="-15" dirty="0" smtClean="0">
                <a:solidFill>
                  <a:srgbClr val="3E3937"/>
                </a:solidFill>
                <a:latin typeface="Times New Roman" panose="02020603050405020304" pitchFamily="18" charset="0"/>
                <a:ea typeface="Arial" panose="020B0604020202020204" pitchFamily="34" charset="0"/>
              </a:rPr>
              <a:t>për </a:t>
            </a:r>
            <a:r>
              <a:rPr lang="sq-AL" sz="3200" spc="-15" dirty="0">
                <a:solidFill>
                  <a:srgbClr val="3E3937"/>
                </a:solidFill>
                <a:latin typeface="Times New Roman" panose="02020603050405020304" pitchFamily="18" charset="0"/>
                <a:ea typeface="Arial" panose="020B0604020202020204" pitchFamily="34" charset="0"/>
              </a:rPr>
              <a:t>mbledhjen e fluksit të punës konkrete, ndoshta tashmë të rishikuar, </a:t>
            </a:r>
            <a:r>
              <a:rPr lang="sq-AL" sz="3200" spc="-15" dirty="0" smtClean="0">
                <a:solidFill>
                  <a:srgbClr val="3E3937"/>
                </a:solidFill>
                <a:latin typeface="Times New Roman" panose="02020603050405020304" pitchFamily="18" charset="0"/>
                <a:ea typeface="Arial" panose="020B0604020202020204" pitchFamily="34" charset="0"/>
              </a:rPr>
              <a:t>kontrolli </a:t>
            </a:r>
            <a:r>
              <a:rPr lang="sq-AL" sz="3200" spc="-15" dirty="0">
                <a:solidFill>
                  <a:srgbClr val="3E3937"/>
                </a:solidFill>
                <a:latin typeface="Times New Roman" panose="02020603050405020304" pitchFamily="18" charset="0"/>
                <a:ea typeface="Arial" panose="020B0604020202020204" pitchFamily="34" charset="0"/>
              </a:rPr>
              <a:t>i vazhdueshëm i rrjedhës së punës së hulumtuar, rezultateve dhe metodave brenda procesit të përpunimit ('koherenca', kontrollin (pasues) dhe korrigjimin e mundshëm i burimeve shkencore të zgjedhura fillimisht dhe rezultateve të arritura. </a:t>
            </a:r>
            <a:r>
              <a:rPr lang="en-US" b="1" spc="-15" dirty="0">
                <a:solidFill>
                  <a:srgbClr val="3E3937"/>
                </a:solidFill>
                <a:latin typeface="Times New Roman" panose="02020603050405020304" pitchFamily="18" charset="0"/>
                <a:ea typeface="Arial" panose="020B0604020202020204" pitchFamily="34" charset="0"/>
                <a:cs typeface="Times New Roman" panose="02020603050405020304" pitchFamily="18" charset="0"/>
              </a:rPr>
              <a:t>				</a:t>
            </a:r>
            <a:endParaRPr lang="en-US" sz="1200" dirty="0">
              <a:solidFill>
                <a:prstClr val="black"/>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127815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8141491" y="378264"/>
            <a:ext cx="1047113" cy="969957"/>
          </a:xfrm>
          <a:prstGeom prst="rect">
            <a:avLst/>
          </a:prstGeom>
        </p:spPr>
      </p:pic>
      <p:pic>
        <p:nvPicPr>
          <p:cNvPr id="6" name="Picture 5"/>
          <p:cNvPicPr>
            <a:picLocks noChangeAspect="1"/>
          </p:cNvPicPr>
          <p:nvPr/>
        </p:nvPicPr>
        <p:blipFill>
          <a:blip r:embed="rId4"/>
          <a:stretch>
            <a:fillRect/>
          </a:stretch>
        </p:blipFill>
        <p:spPr>
          <a:xfrm>
            <a:off x="2011336" y="437153"/>
            <a:ext cx="900991" cy="900991"/>
          </a:xfrm>
          <a:prstGeom prst="rect">
            <a:avLst/>
          </a:prstGeom>
        </p:spPr>
      </p:pic>
      <p:pic>
        <p:nvPicPr>
          <p:cNvPr id="7" name="Picture 6"/>
          <p:cNvPicPr>
            <a:picLocks noChangeAspect="1"/>
          </p:cNvPicPr>
          <p:nvPr/>
        </p:nvPicPr>
        <p:blipFill rotWithShape="1">
          <a:blip r:embed="rId5"/>
          <a:srcRect l="26188" t="346" r="27516"/>
          <a:stretch/>
        </p:blipFill>
        <p:spPr>
          <a:xfrm>
            <a:off x="3055434" y="0"/>
            <a:ext cx="4772722" cy="1828800"/>
          </a:xfrm>
          <a:prstGeom prst="rect">
            <a:avLst/>
          </a:prstGeom>
        </p:spPr>
      </p:pic>
      <p:sp>
        <p:nvSpPr>
          <p:cNvPr id="2" name="TextBox 1"/>
          <p:cNvSpPr txBox="1"/>
          <p:nvPr/>
        </p:nvSpPr>
        <p:spPr>
          <a:xfrm>
            <a:off x="-1" y="1949823"/>
            <a:ext cx="11944351" cy="4549322"/>
          </a:xfrm>
          <a:prstGeom prst="rect">
            <a:avLst/>
          </a:prstGeom>
          <a:noFill/>
        </p:spPr>
        <p:txBody>
          <a:bodyPr wrap="square" rtlCol="0">
            <a:spAutoFit/>
          </a:bodyPr>
          <a:lstStyle/>
          <a:p>
            <a:pPr algn="just">
              <a:lnSpc>
                <a:spcPct val="107000"/>
              </a:lnSpc>
              <a:spcAft>
                <a:spcPts val="800"/>
              </a:spcAft>
            </a:pPr>
            <a:r>
              <a:rPr lang="en-US" sz="2800" b="1" spc="-15" dirty="0" err="1" smtClean="0">
                <a:solidFill>
                  <a:srgbClr val="3E3937"/>
                </a:solidFill>
                <a:latin typeface="Times New Roman" panose="02020603050405020304" pitchFamily="18" charset="0"/>
                <a:ea typeface="Arial" panose="020B0604020202020204" pitchFamily="34" charset="0"/>
              </a:rPr>
              <a:t>Aktivitete</a:t>
            </a:r>
            <a:endParaRPr lang="en-US" sz="2800" b="1" spc="-15" dirty="0" smtClean="0">
              <a:solidFill>
                <a:srgbClr val="3E3937"/>
              </a:solidFill>
              <a:latin typeface="Times New Roman" panose="02020603050405020304" pitchFamily="18" charset="0"/>
              <a:ea typeface="Arial" panose="020B0604020202020204" pitchFamily="34" charset="0"/>
            </a:endParaRPr>
          </a:p>
          <a:p>
            <a:pPr algn="just">
              <a:lnSpc>
                <a:spcPct val="107000"/>
              </a:lnSpc>
              <a:spcAft>
                <a:spcPts val="800"/>
              </a:spcAft>
            </a:pPr>
            <a:r>
              <a:rPr lang="sq-AL" sz="2800" b="1" spc="-15" dirty="0" smtClean="0">
                <a:solidFill>
                  <a:srgbClr val="3E3937"/>
                </a:solidFill>
                <a:latin typeface="Times New Roman" panose="02020603050405020304" pitchFamily="18" charset="0"/>
                <a:ea typeface="Arial" panose="020B0604020202020204" pitchFamily="34" charset="0"/>
              </a:rPr>
              <a:t>Ekspozitë </a:t>
            </a:r>
            <a:r>
              <a:rPr lang="sq-AL" sz="2800" b="1" spc="-15" dirty="0">
                <a:solidFill>
                  <a:srgbClr val="3E3937"/>
                </a:solidFill>
                <a:latin typeface="Times New Roman" panose="02020603050405020304" pitchFamily="18" charset="0"/>
                <a:ea typeface="Arial" panose="020B0604020202020204" pitchFamily="34" charset="0"/>
              </a:rPr>
              <a:t>për </a:t>
            </a:r>
            <a:r>
              <a:rPr lang="en-US" sz="2800" b="1" spc="-15" dirty="0" err="1" smtClean="0">
                <a:solidFill>
                  <a:srgbClr val="3E3937"/>
                </a:solidFill>
                <a:latin typeface="Times New Roman" panose="02020603050405020304" pitchFamily="18" charset="0"/>
                <a:ea typeface="Arial" panose="020B0604020202020204" pitchFamily="34" charset="0"/>
              </a:rPr>
              <a:t>Personalitetin</a:t>
            </a:r>
            <a:r>
              <a:rPr lang="sq-AL" sz="2800" b="1" spc="-15" dirty="0" smtClean="0">
                <a:solidFill>
                  <a:srgbClr val="3E3937"/>
                </a:solidFill>
                <a:latin typeface="Times New Roman" panose="02020603050405020304" pitchFamily="18" charset="0"/>
                <a:ea typeface="Arial" panose="020B0604020202020204" pitchFamily="34" charset="0"/>
              </a:rPr>
              <a:t> </a:t>
            </a:r>
            <a:r>
              <a:rPr lang="sq-AL" sz="2800" b="1" spc="-15" dirty="0">
                <a:solidFill>
                  <a:srgbClr val="3E3937"/>
                </a:solidFill>
                <a:latin typeface="Times New Roman" panose="02020603050405020304" pitchFamily="18" charset="0"/>
                <a:ea typeface="Arial" panose="020B0604020202020204" pitchFamily="34" charset="0"/>
              </a:rPr>
              <a:t>Çabejn </a:t>
            </a:r>
            <a:r>
              <a:rPr lang="sq-AL" sz="2800" b="1" spc="-15" dirty="0" smtClean="0">
                <a:solidFill>
                  <a:srgbClr val="3E3937"/>
                </a:solidFill>
                <a:latin typeface="Times New Roman" panose="02020603050405020304" pitchFamily="18" charset="0"/>
                <a:ea typeface="Arial" panose="020B0604020202020204" pitchFamily="34" charset="0"/>
              </a:rPr>
              <a:t> </a:t>
            </a:r>
            <a:r>
              <a:rPr lang="en-US" sz="2800" b="1" spc="-15" dirty="0" smtClean="0">
                <a:solidFill>
                  <a:srgbClr val="3E3937"/>
                </a:solidFill>
                <a:latin typeface="Times New Roman" panose="02020603050405020304" pitchFamily="18" charset="0"/>
                <a:ea typeface="Arial" panose="020B0604020202020204" pitchFamily="34" charset="0"/>
              </a:rPr>
              <a:t>: “</a:t>
            </a:r>
            <a:r>
              <a:rPr lang="en-US" sz="2800" spc="-15" dirty="0" smtClean="0">
                <a:solidFill>
                  <a:srgbClr val="3E3937"/>
                </a:solidFill>
                <a:latin typeface="Times New Roman" panose="02020603050405020304" pitchFamily="18" charset="0"/>
                <a:ea typeface="Arial" panose="020B0604020202020204" pitchFamily="34" charset="0"/>
              </a:rPr>
              <a:t>Akademiku</a:t>
            </a:r>
            <a:r>
              <a:rPr lang="sq-AL" sz="2800" spc="-15" dirty="0" smtClean="0">
                <a:solidFill>
                  <a:srgbClr val="3E3937"/>
                </a:solidFill>
                <a:latin typeface="Times New Roman" panose="02020603050405020304" pitchFamily="18" charset="0"/>
                <a:ea typeface="Arial" panose="020B0604020202020204" pitchFamily="34" charset="0"/>
              </a:rPr>
              <a:t> </a:t>
            </a:r>
            <a:r>
              <a:rPr lang="sq-AL" sz="2800" spc="-15" dirty="0">
                <a:solidFill>
                  <a:srgbClr val="3E3937"/>
                </a:solidFill>
                <a:latin typeface="Times New Roman" panose="02020603050405020304" pitchFamily="18" charset="0"/>
                <a:ea typeface="Arial" panose="020B0604020202020204" pitchFamily="34" charset="0"/>
              </a:rPr>
              <a:t>Çabej si studjues dhe </a:t>
            </a:r>
            <a:r>
              <a:rPr lang="sq-AL" sz="2800" spc="-15" dirty="0" smtClean="0">
                <a:solidFill>
                  <a:srgbClr val="3E3937"/>
                </a:solidFill>
                <a:latin typeface="Times New Roman" panose="02020603050405020304" pitchFamily="18" charset="0"/>
                <a:ea typeface="Arial" panose="020B0604020202020204" pitchFamily="34" charset="0"/>
              </a:rPr>
              <a:t>njeri</a:t>
            </a:r>
            <a:r>
              <a:rPr lang="en-US" sz="2800" spc="-15" dirty="0" smtClean="0">
                <a:solidFill>
                  <a:srgbClr val="3E3937"/>
                </a:solidFill>
                <a:latin typeface="Times New Roman" panose="02020603050405020304" pitchFamily="18" charset="0"/>
                <a:ea typeface="Arial" panose="020B0604020202020204" pitchFamily="34" charset="0"/>
              </a:rPr>
              <a:t>”</a:t>
            </a:r>
          </a:p>
          <a:p>
            <a:pPr algn="just">
              <a:lnSpc>
                <a:spcPct val="107000"/>
              </a:lnSpc>
              <a:spcAft>
                <a:spcPts val="800"/>
              </a:spcAft>
            </a:pPr>
            <a:r>
              <a:rPr lang="sq-AL" sz="2800" spc="-15" dirty="0">
                <a:solidFill>
                  <a:srgbClr val="3E3937"/>
                </a:solidFill>
                <a:latin typeface="Times New Roman" panose="02020603050405020304" pitchFamily="18" charset="0"/>
                <a:ea typeface="Arial" panose="020B0604020202020204" pitchFamily="34" charset="0"/>
              </a:rPr>
              <a:t>Prezantimi nëpërmjet një ekspozite të realizuar nga pedagogë e studjues me materiale të publikuara, të papublikuara, postera të hartuara nga punimet vetjake të studjuesve të rinj për Profesor </a:t>
            </a:r>
            <a:r>
              <a:rPr lang="sq-AL" sz="2800" spc="-15" dirty="0" smtClean="0">
                <a:solidFill>
                  <a:srgbClr val="3E3937"/>
                </a:solidFill>
                <a:latin typeface="Times New Roman" panose="02020603050405020304" pitchFamily="18" charset="0"/>
                <a:ea typeface="Arial" panose="020B0604020202020204" pitchFamily="34" charset="0"/>
              </a:rPr>
              <a:t>Çabejn</a:t>
            </a:r>
            <a:r>
              <a:rPr lang="en-US" sz="2800" spc="-15" dirty="0" smtClean="0">
                <a:solidFill>
                  <a:srgbClr val="3E3937"/>
                </a:solidFill>
                <a:latin typeface="Times New Roman" panose="02020603050405020304" pitchFamily="18" charset="0"/>
                <a:ea typeface="Arial" panose="020B0604020202020204" pitchFamily="34" charset="0"/>
              </a:rPr>
              <a:t>.</a:t>
            </a:r>
          </a:p>
          <a:p>
            <a:pPr>
              <a:lnSpc>
                <a:spcPct val="107000"/>
              </a:lnSpc>
              <a:spcAft>
                <a:spcPts val="800"/>
              </a:spcAft>
            </a:pPr>
            <a:r>
              <a:rPr lang="en-US" sz="2800" spc="-15" dirty="0">
                <a:solidFill>
                  <a:srgbClr val="3E3937"/>
                </a:solidFill>
                <a:latin typeface="Times New Roman" panose="02020603050405020304" pitchFamily="18" charset="0"/>
                <a:ea typeface="Arial" panose="020B0604020202020204" pitchFamily="34" charset="0"/>
                <a:cs typeface="Times New Roman" panose="02020603050405020304" pitchFamily="18" charset="0"/>
              </a:rPr>
              <a:t>E</a:t>
            </a:r>
            <a:r>
              <a:rPr lang="sq-AL"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kspozit</a:t>
            </a:r>
            <a:r>
              <a:rPr lang="en-US"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a</a:t>
            </a:r>
            <a:r>
              <a:rPr lang="sq-AL"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 </a:t>
            </a:r>
            <a:r>
              <a:rPr lang="sq-AL" sz="2800" spc="-15" dirty="0">
                <a:solidFill>
                  <a:srgbClr val="3E3937"/>
                </a:solidFill>
                <a:latin typeface="Times New Roman" panose="02020603050405020304" pitchFamily="18" charset="0"/>
                <a:ea typeface="Arial" panose="020B0604020202020204" pitchFamily="34" charset="0"/>
                <a:cs typeface="Times New Roman" panose="02020603050405020304" pitchFamily="18" charset="0"/>
              </a:rPr>
              <a:t>do të jetë </a:t>
            </a:r>
            <a:r>
              <a:rPr lang="sq-AL"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p</a:t>
            </a:r>
            <a:r>
              <a:rPr lang="en-US"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araqesë </a:t>
            </a:r>
            <a:r>
              <a:rPr lang="sq-AL"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fotografi</a:t>
            </a:r>
            <a:r>
              <a:rPr lang="sq-AL" sz="2800" spc="-15" dirty="0">
                <a:solidFill>
                  <a:srgbClr val="3E3937"/>
                </a:solidFill>
                <a:latin typeface="Times New Roman" panose="02020603050405020304" pitchFamily="18" charset="0"/>
                <a:ea typeface="Arial" panose="020B0604020202020204" pitchFamily="34" charset="0"/>
                <a:cs typeface="Times New Roman" panose="02020603050405020304" pitchFamily="18" charset="0"/>
              </a:rPr>
              <a:t>, </a:t>
            </a:r>
            <a:r>
              <a:rPr lang="sq-AL"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publikime </a:t>
            </a:r>
            <a:r>
              <a:rPr lang="sq-AL" sz="2800" spc="-15" dirty="0">
                <a:solidFill>
                  <a:srgbClr val="3E3937"/>
                </a:solidFill>
                <a:latin typeface="Times New Roman" panose="02020603050405020304" pitchFamily="18" charset="0"/>
                <a:ea typeface="Arial" panose="020B0604020202020204" pitchFamily="34" charset="0"/>
                <a:cs typeface="Times New Roman" panose="02020603050405020304" pitchFamily="18" charset="0"/>
              </a:rPr>
              <a:t>dhe materiale ende të </a:t>
            </a:r>
            <a:r>
              <a:rPr lang="sq-AL"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papublikuara</a:t>
            </a:r>
            <a:r>
              <a:rPr lang="en-US"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 </a:t>
            </a:r>
            <a:r>
              <a:rPr lang="en-US" sz="2800" spc="-15" dirty="0" err="1"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të</a:t>
            </a:r>
            <a:r>
              <a:rPr lang="en-US"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 </a:t>
            </a:r>
            <a:r>
              <a:rPr lang="sq-AL" sz="2800" spc="-15" dirty="0" smtClean="0">
                <a:solidFill>
                  <a:srgbClr val="3E3937"/>
                </a:solidFill>
                <a:latin typeface="Times New Roman" panose="02020603050405020304" pitchFamily="18" charset="0"/>
                <a:ea typeface="Arial" panose="020B0604020202020204" pitchFamily="34" charset="0"/>
              </a:rPr>
              <a:t>Çabej</a:t>
            </a:r>
            <a:r>
              <a:rPr lang="en-US" sz="2800" spc="-15" dirty="0" smtClean="0">
                <a:solidFill>
                  <a:srgbClr val="3E3937"/>
                </a:solidFill>
                <a:latin typeface="Times New Roman" panose="02020603050405020304" pitchFamily="18" charset="0"/>
                <a:ea typeface="Arial" panose="020B0604020202020204" pitchFamily="34" charset="0"/>
              </a:rPr>
              <a:t>t</a:t>
            </a:r>
            <a:r>
              <a:rPr lang="sq-AL"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 </a:t>
            </a:r>
            <a:r>
              <a:rPr lang="sq-AL" sz="2800" spc="-15" dirty="0">
                <a:solidFill>
                  <a:srgbClr val="3E3937"/>
                </a:solidFill>
                <a:latin typeface="Times New Roman" panose="02020603050405020304" pitchFamily="18" charset="0"/>
                <a:ea typeface="Arial" panose="020B0604020202020204" pitchFamily="34" charset="0"/>
                <a:cs typeface="Times New Roman" panose="02020603050405020304" pitchFamily="18" charset="0"/>
              </a:rPr>
              <a:t>Një vend të rëndësishëm do të zënë këtu posterat shkencorë, të cilët do të japin përfundime të rëndësishme shkencore për Akademikun Çabej. </a:t>
            </a:r>
            <a:endParaRPr lang="en-US" sz="2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773450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8141491" y="378264"/>
            <a:ext cx="1047113" cy="969957"/>
          </a:xfrm>
          <a:prstGeom prst="rect">
            <a:avLst/>
          </a:prstGeom>
        </p:spPr>
      </p:pic>
      <p:pic>
        <p:nvPicPr>
          <p:cNvPr id="6" name="Picture 5"/>
          <p:cNvPicPr>
            <a:picLocks noChangeAspect="1"/>
          </p:cNvPicPr>
          <p:nvPr/>
        </p:nvPicPr>
        <p:blipFill>
          <a:blip r:embed="rId4"/>
          <a:stretch>
            <a:fillRect/>
          </a:stretch>
        </p:blipFill>
        <p:spPr>
          <a:xfrm>
            <a:off x="2011336" y="437153"/>
            <a:ext cx="900991" cy="900991"/>
          </a:xfrm>
          <a:prstGeom prst="rect">
            <a:avLst/>
          </a:prstGeom>
        </p:spPr>
      </p:pic>
      <p:pic>
        <p:nvPicPr>
          <p:cNvPr id="7" name="Picture 6"/>
          <p:cNvPicPr>
            <a:picLocks noChangeAspect="1"/>
          </p:cNvPicPr>
          <p:nvPr/>
        </p:nvPicPr>
        <p:blipFill rotWithShape="1">
          <a:blip r:embed="rId5"/>
          <a:srcRect l="26188" t="346" r="27516"/>
          <a:stretch/>
        </p:blipFill>
        <p:spPr>
          <a:xfrm>
            <a:off x="3055434" y="0"/>
            <a:ext cx="4772722" cy="1828800"/>
          </a:xfrm>
          <a:prstGeom prst="rect">
            <a:avLst/>
          </a:prstGeom>
        </p:spPr>
      </p:pic>
      <p:sp>
        <p:nvSpPr>
          <p:cNvPr id="2" name="TextBox 1"/>
          <p:cNvSpPr txBox="1"/>
          <p:nvPr/>
        </p:nvSpPr>
        <p:spPr>
          <a:xfrm>
            <a:off x="0" y="1949823"/>
            <a:ext cx="12192000" cy="3804888"/>
          </a:xfrm>
          <a:prstGeom prst="rect">
            <a:avLst/>
          </a:prstGeom>
          <a:noFill/>
        </p:spPr>
        <p:txBody>
          <a:bodyPr wrap="square" rtlCol="0">
            <a:spAutoFit/>
          </a:bodyPr>
          <a:lstStyle/>
          <a:p>
            <a:pPr algn="just">
              <a:lnSpc>
                <a:spcPct val="107000"/>
              </a:lnSpc>
              <a:spcAft>
                <a:spcPts val="800"/>
              </a:spcAft>
            </a:pPr>
            <a:r>
              <a:rPr lang="en-US" b="1" spc="-15" dirty="0">
                <a:solidFill>
                  <a:srgbClr val="3E3937"/>
                </a:solidFill>
                <a:latin typeface="Times New Roman" panose="02020603050405020304" pitchFamily="18" charset="0"/>
                <a:ea typeface="Arial" panose="020B0604020202020204" pitchFamily="34" charset="0"/>
                <a:cs typeface="Times New Roman" panose="02020603050405020304" pitchFamily="18" charset="0"/>
              </a:rPr>
              <a:t>	</a:t>
            </a:r>
            <a:r>
              <a:rPr lang="en-US" sz="2800" b="1" spc="-15" dirty="0" err="1"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Aktivitetet</a:t>
            </a:r>
            <a:endParaRPr lang="en-US" sz="2800" b="1"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endParaRPr>
          </a:p>
          <a:p>
            <a:pPr marL="342900" indent="-342900" algn="just">
              <a:lnSpc>
                <a:spcPct val="107000"/>
              </a:lnSpc>
              <a:spcAft>
                <a:spcPts val="800"/>
              </a:spcAft>
              <a:buAutoNum type="arabicPeriod"/>
            </a:pPr>
            <a:r>
              <a:rPr lang="sq-AL" sz="2800" b="1" spc="-15" dirty="0" smtClean="0">
                <a:solidFill>
                  <a:srgbClr val="3E3937"/>
                </a:solidFill>
                <a:latin typeface="Times New Roman" panose="02020603050405020304" pitchFamily="18" charset="0"/>
                <a:ea typeface="Arial" panose="020B0604020202020204" pitchFamily="34" charset="0"/>
              </a:rPr>
              <a:t>Ekspozitë </a:t>
            </a:r>
            <a:r>
              <a:rPr lang="sq-AL" sz="2800" b="1" spc="-15" dirty="0">
                <a:solidFill>
                  <a:srgbClr val="3E3937"/>
                </a:solidFill>
                <a:latin typeface="Times New Roman" panose="02020603050405020304" pitchFamily="18" charset="0"/>
                <a:ea typeface="Arial" panose="020B0604020202020204" pitchFamily="34" charset="0"/>
              </a:rPr>
              <a:t>për </a:t>
            </a:r>
            <a:r>
              <a:rPr lang="en-US" sz="2800" b="1" spc="-15" dirty="0" err="1" smtClean="0">
                <a:solidFill>
                  <a:srgbClr val="3E3937"/>
                </a:solidFill>
                <a:latin typeface="Times New Roman" panose="02020603050405020304" pitchFamily="18" charset="0"/>
                <a:ea typeface="Arial" panose="020B0604020202020204" pitchFamily="34" charset="0"/>
              </a:rPr>
              <a:t>Personalitetin</a:t>
            </a:r>
            <a:r>
              <a:rPr lang="sq-AL" sz="2800" b="1" spc="-15" dirty="0" smtClean="0">
                <a:solidFill>
                  <a:srgbClr val="3E3937"/>
                </a:solidFill>
                <a:latin typeface="Times New Roman" panose="02020603050405020304" pitchFamily="18" charset="0"/>
                <a:ea typeface="Arial" panose="020B0604020202020204" pitchFamily="34" charset="0"/>
              </a:rPr>
              <a:t> </a:t>
            </a:r>
            <a:r>
              <a:rPr lang="sq-AL" sz="2800" b="1" spc="-15" dirty="0">
                <a:solidFill>
                  <a:srgbClr val="3E3937"/>
                </a:solidFill>
                <a:latin typeface="Times New Roman" panose="02020603050405020304" pitchFamily="18" charset="0"/>
                <a:ea typeface="Arial" panose="020B0604020202020204" pitchFamily="34" charset="0"/>
              </a:rPr>
              <a:t>Çabejn </a:t>
            </a:r>
            <a:r>
              <a:rPr lang="sq-AL" sz="2800" b="1" spc="-15" dirty="0" smtClean="0">
                <a:solidFill>
                  <a:srgbClr val="3E3937"/>
                </a:solidFill>
                <a:latin typeface="Times New Roman" panose="02020603050405020304" pitchFamily="18" charset="0"/>
                <a:ea typeface="Arial" panose="020B0604020202020204" pitchFamily="34" charset="0"/>
              </a:rPr>
              <a:t> </a:t>
            </a:r>
            <a:r>
              <a:rPr lang="en-US" sz="2800" b="1" spc="-15" dirty="0" smtClean="0">
                <a:solidFill>
                  <a:srgbClr val="3E3937"/>
                </a:solidFill>
                <a:latin typeface="Times New Roman" panose="02020603050405020304" pitchFamily="18" charset="0"/>
                <a:ea typeface="Arial" panose="020B0604020202020204" pitchFamily="34" charset="0"/>
              </a:rPr>
              <a:t>: “</a:t>
            </a:r>
            <a:r>
              <a:rPr lang="en-US" sz="2800" spc="-15" dirty="0" smtClean="0">
                <a:solidFill>
                  <a:srgbClr val="3E3937"/>
                </a:solidFill>
                <a:latin typeface="Times New Roman" panose="02020603050405020304" pitchFamily="18" charset="0"/>
                <a:ea typeface="Arial" panose="020B0604020202020204" pitchFamily="34" charset="0"/>
              </a:rPr>
              <a:t>Akademiku</a:t>
            </a:r>
            <a:r>
              <a:rPr lang="sq-AL" sz="2800" spc="-15" dirty="0" smtClean="0">
                <a:solidFill>
                  <a:srgbClr val="3E3937"/>
                </a:solidFill>
                <a:latin typeface="Times New Roman" panose="02020603050405020304" pitchFamily="18" charset="0"/>
                <a:ea typeface="Arial" panose="020B0604020202020204" pitchFamily="34" charset="0"/>
              </a:rPr>
              <a:t> </a:t>
            </a:r>
            <a:r>
              <a:rPr lang="sq-AL" sz="2800" spc="-15" dirty="0">
                <a:solidFill>
                  <a:srgbClr val="3E3937"/>
                </a:solidFill>
                <a:latin typeface="Times New Roman" panose="02020603050405020304" pitchFamily="18" charset="0"/>
                <a:ea typeface="Arial" panose="020B0604020202020204" pitchFamily="34" charset="0"/>
              </a:rPr>
              <a:t>Çabej si studjues dhe </a:t>
            </a:r>
            <a:r>
              <a:rPr lang="sq-AL" sz="2800" spc="-15" dirty="0" smtClean="0">
                <a:solidFill>
                  <a:srgbClr val="3E3937"/>
                </a:solidFill>
                <a:latin typeface="Times New Roman" panose="02020603050405020304" pitchFamily="18" charset="0"/>
                <a:ea typeface="Arial" panose="020B0604020202020204" pitchFamily="34" charset="0"/>
              </a:rPr>
              <a:t>njeri</a:t>
            </a:r>
            <a:r>
              <a:rPr lang="en-US" sz="2800" spc="-15" dirty="0" smtClean="0">
                <a:solidFill>
                  <a:srgbClr val="3E3937"/>
                </a:solidFill>
                <a:latin typeface="Times New Roman" panose="02020603050405020304" pitchFamily="18" charset="0"/>
                <a:ea typeface="Arial" panose="020B0604020202020204" pitchFamily="34" charset="0"/>
              </a:rPr>
              <a:t>”</a:t>
            </a:r>
          </a:p>
          <a:p>
            <a:r>
              <a:rPr lang="en-US" sz="2800" spc="-15" dirty="0" smtClean="0">
                <a:solidFill>
                  <a:srgbClr val="3E3937"/>
                </a:solidFill>
                <a:latin typeface="Times New Roman" panose="02020603050405020304" pitchFamily="18" charset="0"/>
                <a:ea typeface="Arial" panose="020B0604020202020204" pitchFamily="34" charset="0"/>
              </a:rPr>
              <a:t>	</a:t>
            </a:r>
          </a:p>
          <a:p>
            <a:r>
              <a:rPr lang="sq-AL" sz="2800" spc="-15" dirty="0" smtClean="0">
                <a:solidFill>
                  <a:srgbClr val="3E3937"/>
                </a:solidFill>
                <a:latin typeface="Times New Roman" panose="02020603050405020304" pitchFamily="18" charset="0"/>
                <a:ea typeface="Arial" panose="020B0604020202020204" pitchFamily="34" charset="0"/>
              </a:rPr>
              <a:t>Kjo </a:t>
            </a:r>
            <a:r>
              <a:rPr lang="sq-AL" sz="2800" spc="-15" dirty="0">
                <a:solidFill>
                  <a:srgbClr val="3E3937"/>
                </a:solidFill>
                <a:latin typeface="Times New Roman" panose="02020603050405020304" pitchFamily="18" charset="0"/>
                <a:ea typeface="Arial" panose="020B0604020202020204" pitchFamily="34" charset="0"/>
              </a:rPr>
              <a:t>ekspozitë do të mundësojë që në mënyrë vizuale </a:t>
            </a:r>
            <a:r>
              <a:rPr lang="en-US" sz="2800" spc="-15" dirty="0" err="1" smtClean="0">
                <a:solidFill>
                  <a:srgbClr val="3E3937"/>
                </a:solidFill>
                <a:latin typeface="Times New Roman" panose="02020603050405020304" pitchFamily="18" charset="0"/>
                <a:ea typeface="Arial" panose="020B0604020202020204" pitchFamily="34" charset="0"/>
              </a:rPr>
              <a:t>të</a:t>
            </a:r>
            <a:r>
              <a:rPr lang="sq-AL" sz="2800" spc="-15" dirty="0" smtClean="0">
                <a:solidFill>
                  <a:srgbClr val="3E3937"/>
                </a:solidFill>
                <a:latin typeface="Times New Roman" panose="02020603050405020304" pitchFamily="18" charset="0"/>
                <a:ea typeface="Arial" panose="020B0604020202020204" pitchFamily="34" charset="0"/>
              </a:rPr>
              <a:t> </a:t>
            </a:r>
            <a:r>
              <a:rPr lang="sq-AL" sz="2800" spc="-15" dirty="0">
                <a:solidFill>
                  <a:srgbClr val="3E3937"/>
                </a:solidFill>
                <a:latin typeface="Times New Roman" panose="02020603050405020304" pitchFamily="18" charset="0"/>
                <a:ea typeface="Arial" panose="020B0604020202020204" pitchFamily="34" charset="0"/>
              </a:rPr>
              <a:t>shoqëruar me atë verbale </a:t>
            </a:r>
            <a:r>
              <a:rPr lang="en-US" sz="2800" spc="-15" dirty="0" err="1" smtClean="0">
                <a:solidFill>
                  <a:srgbClr val="3E3937"/>
                </a:solidFill>
                <a:latin typeface="Times New Roman" panose="02020603050405020304" pitchFamily="18" charset="0"/>
                <a:ea typeface="Arial" panose="020B0604020202020204" pitchFamily="34" charset="0"/>
              </a:rPr>
              <a:t>qe</a:t>
            </a:r>
            <a:r>
              <a:rPr lang="en-US" sz="2800" spc="-15" dirty="0" smtClean="0">
                <a:solidFill>
                  <a:srgbClr val="3E3937"/>
                </a:solidFill>
                <a:latin typeface="Times New Roman" panose="02020603050405020304" pitchFamily="18" charset="0"/>
                <a:ea typeface="Arial" panose="020B0604020202020204" pitchFamily="34" charset="0"/>
              </a:rPr>
              <a:t> </a:t>
            </a:r>
            <a:r>
              <a:rPr lang="sq-AL" sz="2800" spc="-15" dirty="0" smtClean="0">
                <a:solidFill>
                  <a:srgbClr val="3E3937"/>
                </a:solidFill>
                <a:latin typeface="Times New Roman" panose="02020603050405020304" pitchFamily="18" charset="0"/>
                <a:ea typeface="Arial" panose="020B0604020202020204" pitchFamily="34" charset="0"/>
              </a:rPr>
              <a:t>të </a:t>
            </a:r>
            <a:r>
              <a:rPr lang="sq-AL" sz="2800" spc="-15" dirty="0">
                <a:solidFill>
                  <a:srgbClr val="3E3937"/>
                </a:solidFill>
                <a:latin typeface="Times New Roman" panose="02020603050405020304" pitchFamily="18" charset="0"/>
                <a:ea typeface="Arial" panose="020B0604020202020204" pitchFamily="34" charset="0"/>
              </a:rPr>
              <a:t>merren informacione dhe që si studentët dhe studjuesit e rinj të bëhen të vëmendshëm dhe të njihen më mirë me këtë personalitet të gjuhësisë shqiptare dhe të kuptohet roli që ka luajtuar ai në sqarimin e dukurive gjuhësore të shqipes dhe zhvillimin e saj. </a:t>
            </a:r>
            <a:r>
              <a:rPr lang="en-US" sz="2800" b="1" spc="-15" dirty="0">
                <a:solidFill>
                  <a:srgbClr val="3E3937"/>
                </a:solidFill>
                <a:latin typeface="Times New Roman" panose="02020603050405020304" pitchFamily="18" charset="0"/>
                <a:ea typeface="Arial" panose="020B0604020202020204" pitchFamily="34" charset="0"/>
                <a:cs typeface="Times New Roman" panose="02020603050405020304" pitchFamily="18" charset="0"/>
              </a:rPr>
              <a:t>	</a:t>
            </a:r>
            <a:endParaRPr lang="en-US" sz="2800" dirty="0">
              <a:solidFill>
                <a:prstClr val="black"/>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609818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8141491" y="378264"/>
            <a:ext cx="1047113" cy="969957"/>
          </a:xfrm>
          <a:prstGeom prst="rect">
            <a:avLst/>
          </a:prstGeom>
        </p:spPr>
      </p:pic>
      <p:pic>
        <p:nvPicPr>
          <p:cNvPr id="6" name="Picture 5"/>
          <p:cNvPicPr>
            <a:picLocks noChangeAspect="1"/>
          </p:cNvPicPr>
          <p:nvPr/>
        </p:nvPicPr>
        <p:blipFill>
          <a:blip r:embed="rId4"/>
          <a:stretch>
            <a:fillRect/>
          </a:stretch>
        </p:blipFill>
        <p:spPr>
          <a:xfrm>
            <a:off x="2011336" y="437153"/>
            <a:ext cx="900991" cy="900991"/>
          </a:xfrm>
          <a:prstGeom prst="rect">
            <a:avLst/>
          </a:prstGeom>
        </p:spPr>
      </p:pic>
      <p:pic>
        <p:nvPicPr>
          <p:cNvPr id="7" name="Picture 6"/>
          <p:cNvPicPr>
            <a:picLocks noChangeAspect="1"/>
          </p:cNvPicPr>
          <p:nvPr/>
        </p:nvPicPr>
        <p:blipFill rotWithShape="1">
          <a:blip r:embed="rId5"/>
          <a:srcRect l="26188" t="346" r="27516"/>
          <a:stretch/>
        </p:blipFill>
        <p:spPr>
          <a:xfrm>
            <a:off x="3055434" y="0"/>
            <a:ext cx="4772722" cy="1828800"/>
          </a:xfrm>
          <a:prstGeom prst="rect">
            <a:avLst/>
          </a:prstGeom>
        </p:spPr>
      </p:pic>
      <p:sp>
        <p:nvSpPr>
          <p:cNvPr id="2" name="TextBox 1"/>
          <p:cNvSpPr txBox="1"/>
          <p:nvPr/>
        </p:nvSpPr>
        <p:spPr>
          <a:xfrm>
            <a:off x="0" y="1949823"/>
            <a:ext cx="12192000" cy="5558573"/>
          </a:xfrm>
          <a:prstGeom prst="rect">
            <a:avLst/>
          </a:prstGeom>
          <a:noFill/>
        </p:spPr>
        <p:txBody>
          <a:bodyPr wrap="square" rtlCol="0">
            <a:spAutoFit/>
          </a:bodyPr>
          <a:lstStyle/>
          <a:p>
            <a:pPr algn="just">
              <a:lnSpc>
                <a:spcPct val="107000"/>
              </a:lnSpc>
              <a:spcAft>
                <a:spcPts val="800"/>
              </a:spcAft>
            </a:pPr>
            <a:r>
              <a:rPr lang="en-US" b="1" spc="-15" dirty="0">
                <a:solidFill>
                  <a:srgbClr val="3E3937"/>
                </a:solidFill>
                <a:latin typeface="Times New Roman" panose="02020603050405020304" pitchFamily="18" charset="0"/>
                <a:ea typeface="Arial" panose="020B0604020202020204" pitchFamily="34" charset="0"/>
                <a:cs typeface="Times New Roman" panose="02020603050405020304" pitchFamily="18" charset="0"/>
              </a:rPr>
              <a:t>	</a:t>
            </a:r>
            <a:r>
              <a:rPr lang="en-US" sz="2800" b="1" spc="-15" dirty="0" err="1"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Aktivitetet</a:t>
            </a:r>
            <a:endParaRPr lang="en-US" sz="2800" b="1"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endParaRPr>
          </a:p>
          <a:p>
            <a:pPr algn="just">
              <a:lnSpc>
                <a:spcPct val="107000"/>
              </a:lnSpc>
              <a:spcAft>
                <a:spcPts val="800"/>
              </a:spcAft>
            </a:pPr>
            <a:r>
              <a:rPr lang="en-US" sz="2800" b="1" spc="-15" dirty="0" smtClean="0">
                <a:solidFill>
                  <a:srgbClr val="3E3937"/>
                </a:solidFill>
                <a:latin typeface="Times New Roman" panose="02020603050405020304" pitchFamily="18" charset="0"/>
                <a:ea typeface="Arial" panose="020B0604020202020204" pitchFamily="34" charset="0"/>
              </a:rPr>
              <a:t>2. </a:t>
            </a:r>
            <a:r>
              <a:rPr lang="sq-AL" sz="2800" b="1" spc="-15" dirty="0" smtClean="0">
                <a:solidFill>
                  <a:srgbClr val="3E3937"/>
                </a:solidFill>
                <a:latin typeface="Times New Roman" panose="02020603050405020304" pitchFamily="18" charset="0"/>
                <a:ea typeface="Arial" panose="020B0604020202020204" pitchFamily="34" charset="0"/>
              </a:rPr>
              <a:t>Konferencȅ </a:t>
            </a:r>
            <a:r>
              <a:rPr lang="sq-AL" sz="2800" b="1" spc="-15" dirty="0">
                <a:solidFill>
                  <a:srgbClr val="3E3937"/>
                </a:solidFill>
                <a:latin typeface="Times New Roman" panose="02020603050405020304" pitchFamily="18" charset="0"/>
                <a:ea typeface="Arial" panose="020B0604020202020204" pitchFamily="34" charset="0"/>
              </a:rPr>
              <a:t>Shkencore</a:t>
            </a:r>
            <a:r>
              <a:rPr lang="en-US" sz="2800" b="1" spc="-15" dirty="0" smtClean="0">
                <a:solidFill>
                  <a:srgbClr val="3E3937"/>
                </a:solidFill>
                <a:latin typeface="Times New Roman" panose="02020603050405020304" pitchFamily="18" charset="0"/>
                <a:ea typeface="Arial" panose="020B0604020202020204" pitchFamily="34" charset="0"/>
              </a:rPr>
              <a:t>: “</a:t>
            </a:r>
            <a:r>
              <a:rPr lang="sq-AL" sz="2800" spc="-15" dirty="0">
                <a:solidFill>
                  <a:srgbClr val="3E3937"/>
                </a:solidFill>
                <a:latin typeface="Times New Roman" panose="02020603050405020304" pitchFamily="18" charset="0"/>
                <a:ea typeface="Arial" panose="020B0604020202020204" pitchFamily="34" charset="0"/>
              </a:rPr>
              <a:t>Letërkëmbimi i Profesor Çabejt dhe perceptimi nga studjuesit gjermanofolës</a:t>
            </a:r>
            <a:r>
              <a:rPr lang="en-US" sz="2800" spc="-15" dirty="0" smtClean="0">
                <a:solidFill>
                  <a:srgbClr val="3E3937"/>
                </a:solidFill>
                <a:latin typeface="Times New Roman" panose="02020603050405020304" pitchFamily="18" charset="0"/>
                <a:ea typeface="Arial" panose="020B0604020202020204" pitchFamily="34" charset="0"/>
              </a:rPr>
              <a:t>”</a:t>
            </a:r>
          </a:p>
          <a:p>
            <a:r>
              <a:rPr lang="en-US" sz="2800" spc="-15" dirty="0" smtClean="0">
                <a:solidFill>
                  <a:srgbClr val="3E3937"/>
                </a:solidFill>
                <a:latin typeface="Times New Roman" panose="02020603050405020304" pitchFamily="18" charset="0"/>
                <a:ea typeface="Arial" panose="020B0604020202020204" pitchFamily="34" charset="0"/>
              </a:rPr>
              <a:t>	</a:t>
            </a:r>
            <a:r>
              <a:rPr lang="sq-AL"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Ky </a:t>
            </a:r>
            <a:r>
              <a:rPr lang="sq-AL" sz="2800" spc="-15" dirty="0">
                <a:solidFill>
                  <a:srgbClr val="3E3937"/>
                </a:solidFill>
                <a:latin typeface="Times New Roman" panose="02020603050405020304" pitchFamily="18" charset="0"/>
                <a:ea typeface="Arial" panose="020B0604020202020204" pitchFamily="34" charset="0"/>
                <a:cs typeface="Times New Roman" panose="02020603050405020304" pitchFamily="18" charset="0"/>
              </a:rPr>
              <a:t>shkëmbim do të bëhet në një rreth më të gjerë shkencor, jo vetëm me sferën universitare, por edhe me atë akademike dhe me studjues gjermanofolës, me qëllim që edhe përfundimet të jenë një rezultat i diskutimeve të hollësishme, objektive shkencore</a:t>
            </a:r>
            <a:r>
              <a:rPr lang="sq-AL"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a:t>
            </a:r>
            <a:endParaRPr lang="en-US"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endParaRPr>
          </a:p>
          <a:p>
            <a:r>
              <a:rPr lang="en-US" sz="2800" spc="-15" dirty="0" err="1" smtClean="0">
                <a:solidFill>
                  <a:srgbClr val="3E3937"/>
                </a:solidFill>
                <a:latin typeface="Times New Roman" panose="02020603050405020304" pitchFamily="18" charset="0"/>
                <a:ea typeface="Calibri" panose="020F0502020204030204" pitchFamily="34" charset="0"/>
                <a:cs typeface="Times New Roman" panose="02020603050405020304" pitchFamily="18" charset="0"/>
              </a:rPr>
              <a:t>Ky</a:t>
            </a:r>
            <a:r>
              <a:rPr lang="en-US" sz="2800" spc="-15" dirty="0" smtClean="0">
                <a:solidFill>
                  <a:srgbClr val="3E3937"/>
                </a:solidFill>
                <a:latin typeface="Times New Roman" panose="02020603050405020304" pitchFamily="18" charset="0"/>
                <a:ea typeface="Calibri" panose="020F0502020204030204" pitchFamily="34" charset="0"/>
                <a:cs typeface="Times New Roman" panose="02020603050405020304" pitchFamily="18" charset="0"/>
              </a:rPr>
              <a:t> </a:t>
            </a:r>
            <a:r>
              <a:rPr lang="en-US" sz="2800" spc="-15" dirty="0" err="1" smtClean="0">
                <a:solidFill>
                  <a:srgbClr val="3E3937"/>
                </a:solidFill>
                <a:latin typeface="Times New Roman" panose="02020603050405020304" pitchFamily="18" charset="0"/>
                <a:ea typeface="Calibri" panose="020F0502020204030204" pitchFamily="34" charset="0"/>
                <a:cs typeface="Times New Roman" panose="02020603050405020304" pitchFamily="18" charset="0"/>
              </a:rPr>
              <a:t>shkëmbim</a:t>
            </a:r>
            <a:r>
              <a:rPr lang="en-US" sz="2800" spc="-15" dirty="0" smtClean="0">
                <a:solidFill>
                  <a:srgbClr val="3E3937"/>
                </a:solidFill>
                <a:latin typeface="Times New Roman" panose="02020603050405020304" pitchFamily="18" charset="0"/>
                <a:ea typeface="Calibri" panose="020F0502020204030204" pitchFamily="34" charset="0"/>
                <a:cs typeface="Times New Roman" panose="02020603050405020304" pitchFamily="18" charset="0"/>
              </a:rPr>
              <a:t> </a:t>
            </a:r>
            <a:r>
              <a:rPr lang="en-US" sz="2800" spc="-15" dirty="0" err="1" smtClean="0">
                <a:solidFill>
                  <a:srgbClr val="3E3937"/>
                </a:solidFill>
                <a:latin typeface="Times New Roman" panose="02020603050405020304" pitchFamily="18" charset="0"/>
                <a:ea typeface="Calibri" panose="020F0502020204030204" pitchFamily="34" charset="0"/>
                <a:cs typeface="Times New Roman" panose="02020603050405020304" pitchFamily="18" charset="0"/>
              </a:rPr>
              <a:t>shkencor</a:t>
            </a:r>
            <a:r>
              <a:rPr lang="en-US" sz="2800" spc="-15" dirty="0" smtClean="0">
                <a:solidFill>
                  <a:srgbClr val="3E3937"/>
                </a:solidFill>
                <a:latin typeface="Times New Roman" panose="02020603050405020304" pitchFamily="18" charset="0"/>
                <a:ea typeface="Calibri" panose="020F0502020204030204" pitchFamily="34" charset="0"/>
                <a:cs typeface="Times New Roman" panose="02020603050405020304" pitchFamily="18" charset="0"/>
              </a:rPr>
              <a:t> do </a:t>
            </a:r>
            <a:r>
              <a:rPr lang="en-US" sz="2800" spc="-15" dirty="0" err="1" smtClean="0">
                <a:solidFill>
                  <a:srgbClr val="3E3937"/>
                </a:solidFill>
                <a:latin typeface="Times New Roman" panose="02020603050405020304" pitchFamily="18" charset="0"/>
                <a:ea typeface="Calibri" panose="020F0502020204030204" pitchFamily="34" charset="0"/>
                <a:cs typeface="Times New Roman" panose="02020603050405020304" pitchFamily="18" charset="0"/>
              </a:rPr>
              <a:t>të</a:t>
            </a:r>
            <a:r>
              <a:rPr lang="en-US" sz="2800" spc="-15" dirty="0" smtClean="0">
                <a:solidFill>
                  <a:srgbClr val="3E3937"/>
                </a:solidFill>
                <a:latin typeface="Times New Roman" panose="02020603050405020304" pitchFamily="18" charset="0"/>
                <a:ea typeface="Calibri" panose="020F0502020204030204" pitchFamily="34" charset="0"/>
                <a:cs typeface="Times New Roman" panose="02020603050405020304" pitchFamily="18" charset="0"/>
              </a:rPr>
              <a:t> </a:t>
            </a:r>
            <a:r>
              <a:rPr lang="en-US" sz="2800" spc="-15" dirty="0" err="1" smtClean="0">
                <a:solidFill>
                  <a:srgbClr val="3E3937"/>
                </a:solidFill>
                <a:latin typeface="Times New Roman" panose="02020603050405020304" pitchFamily="18" charset="0"/>
                <a:ea typeface="Calibri" panose="020F0502020204030204" pitchFamily="34" charset="0"/>
                <a:cs typeface="Times New Roman" panose="02020603050405020304" pitchFamily="18" charset="0"/>
              </a:rPr>
              <a:t>shoqërohet</a:t>
            </a:r>
            <a:r>
              <a:rPr lang="en-US" sz="2800" spc="-15" dirty="0" smtClean="0">
                <a:solidFill>
                  <a:srgbClr val="3E3937"/>
                </a:solidFill>
                <a:latin typeface="Times New Roman" panose="02020603050405020304" pitchFamily="18" charset="0"/>
                <a:ea typeface="Calibri" panose="020F0502020204030204" pitchFamily="34" charset="0"/>
                <a:cs typeface="Times New Roman" panose="02020603050405020304" pitchFamily="18" charset="0"/>
              </a:rPr>
              <a:t> me </a:t>
            </a:r>
            <a:r>
              <a:rPr lang="en-US" sz="2800" spc="-15" dirty="0" err="1" smtClean="0">
                <a:solidFill>
                  <a:srgbClr val="3E3937"/>
                </a:solidFill>
                <a:latin typeface="Times New Roman" panose="02020603050405020304" pitchFamily="18" charset="0"/>
                <a:ea typeface="Calibri" panose="020F0502020204030204" pitchFamily="34" charset="0"/>
                <a:cs typeface="Times New Roman" panose="02020603050405020304" pitchFamily="18" charset="0"/>
              </a:rPr>
              <a:t>një</a:t>
            </a:r>
            <a:r>
              <a:rPr lang="en-US" sz="2800" spc="-15" dirty="0" smtClean="0">
                <a:solidFill>
                  <a:srgbClr val="3E3937"/>
                </a:solidFill>
                <a:latin typeface="Times New Roman" panose="02020603050405020304" pitchFamily="18" charset="0"/>
                <a:ea typeface="Calibri" panose="020F0502020204030204" pitchFamily="34" charset="0"/>
                <a:cs typeface="Times New Roman" panose="02020603050405020304" pitchFamily="18" charset="0"/>
              </a:rPr>
              <a:t> </a:t>
            </a:r>
            <a:r>
              <a:rPr lang="en-US" sz="2800" spc="-15" dirty="0" err="1" smtClean="0">
                <a:solidFill>
                  <a:srgbClr val="3E3937"/>
                </a:solidFill>
                <a:latin typeface="Times New Roman" panose="02020603050405020304" pitchFamily="18" charset="0"/>
                <a:ea typeface="Calibri" panose="020F0502020204030204" pitchFamily="34" charset="0"/>
                <a:cs typeface="Times New Roman" panose="02020603050405020304" pitchFamily="18" charset="0"/>
              </a:rPr>
              <a:t>botim</a:t>
            </a:r>
            <a:r>
              <a:rPr lang="en-US" sz="2800" spc="-15" dirty="0" smtClean="0">
                <a:solidFill>
                  <a:srgbClr val="3E3937"/>
                </a:solidFill>
                <a:latin typeface="Times New Roman" panose="02020603050405020304" pitchFamily="18" charset="0"/>
                <a:ea typeface="Calibri" panose="020F0502020204030204" pitchFamily="34" charset="0"/>
                <a:cs typeface="Times New Roman" panose="02020603050405020304" pitchFamily="18" charset="0"/>
              </a:rPr>
              <a:t> </a:t>
            </a:r>
            <a:r>
              <a:rPr lang="en-US" sz="2800" spc="-15" dirty="0" err="1" smtClean="0">
                <a:solidFill>
                  <a:srgbClr val="3E3937"/>
                </a:solidFill>
                <a:latin typeface="Times New Roman" panose="02020603050405020304" pitchFamily="18" charset="0"/>
                <a:ea typeface="Calibri" panose="020F0502020204030204" pitchFamily="34" charset="0"/>
                <a:cs typeface="Times New Roman" panose="02020603050405020304" pitchFamily="18" charset="0"/>
              </a:rPr>
              <a:t>përmbledhës</a:t>
            </a:r>
            <a:r>
              <a:rPr lang="en-US" sz="2800" spc="-15" dirty="0" smtClean="0">
                <a:solidFill>
                  <a:srgbClr val="3E3937"/>
                </a:solidFill>
                <a:latin typeface="Times New Roman" panose="02020603050405020304" pitchFamily="18" charset="0"/>
                <a:ea typeface="Calibri" panose="020F0502020204030204" pitchFamily="34" charset="0"/>
                <a:cs typeface="Times New Roman" panose="02020603050405020304" pitchFamily="18" charset="0"/>
              </a:rPr>
              <a:t> </a:t>
            </a:r>
            <a:r>
              <a:rPr lang="en-US" sz="2800" spc="-15" dirty="0" err="1" smtClean="0">
                <a:solidFill>
                  <a:srgbClr val="3E3937"/>
                </a:solidFill>
                <a:latin typeface="Times New Roman" panose="02020603050405020304" pitchFamily="18" charset="0"/>
                <a:ea typeface="Calibri" panose="020F0502020204030204" pitchFamily="34" charset="0"/>
                <a:cs typeface="Times New Roman" panose="02020603050405020304" pitchFamily="18" charset="0"/>
              </a:rPr>
              <a:t>për</a:t>
            </a:r>
            <a:r>
              <a:rPr lang="en-US" sz="2800" spc="-15" dirty="0" smtClean="0">
                <a:solidFill>
                  <a:srgbClr val="3E3937"/>
                </a:solidFill>
                <a:latin typeface="Times New Roman" panose="02020603050405020304" pitchFamily="18" charset="0"/>
                <a:ea typeface="Calibri" panose="020F0502020204030204" pitchFamily="34" charset="0"/>
                <a:cs typeface="Times New Roman" panose="02020603050405020304" pitchFamily="18" charset="0"/>
              </a:rPr>
              <a:t> </a:t>
            </a:r>
            <a:r>
              <a:rPr lang="en-US" sz="2800" spc="-15" dirty="0" err="1" smtClean="0">
                <a:solidFill>
                  <a:srgbClr val="3E3937"/>
                </a:solidFill>
                <a:latin typeface="Times New Roman" panose="02020603050405020304" pitchFamily="18" charset="0"/>
                <a:ea typeface="Calibri" panose="020F0502020204030204" pitchFamily="34" charset="0"/>
                <a:cs typeface="Times New Roman" panose="02020603050405020304" pitchFamily="18" charset="0"/>
              </a:rPr>
              <a:t>fushat</a:t>
            </a:r>
            <a:r>
              <a:rPr lang="en-US" sz="2800" spc="-15" dirty="0" smtClean="0">
                <a:solidFill>
                  <a:srgbClr val="3E3937"/>
                </a:solidFill>
                <a:latin typeface="Times New Roman" panose="02020603050405020304" pitchFamily="18" charset="0"/>
                <a:ea typeface="Calibri" panose="020F0502020204030204" pitchFamily="34" charset="0"/>
                <a:cs typeface="Times New Roman" panose="02020603050405020304" pitchFamily="18" charset="0"/>
              </a:rPr>
              <a:t> </a:t>
            </a:r>
            <a:r>
              <a:rPr lang="en-US" sz="2800" spc="-15" dirty="0" err="1" smtClean="0">
                <a:solidFill>
                  <a:srgbClr val="3E3937"/>
                </a:solidFill>
                <a:latin typeface="Times New Roman" panose="02020603050405020304" pitchFamily="18" charset="0"/>
                <a:ea typeface="Calibri" panose="020F0502020204030204" pitchFamily="34" charset="0"/>
                <a:cs typeface="Times New Roman" panose="02020603050405020304" pitchFamily="18" charset="0"/>
              </a:rPr>
              <a:t>hulumtuese</a:t>
            </a:r>
            <a:r>
              <a:rPr lang="en-US" sz="2800" spc="-15" dirty="0" smtClean="0">
                <a:solidFill>
                  <a:srgbClr val="3E3937"/>
                </a:solidFill>
                <a:latin typeface="Times New Roman" panose="02020603050405020304" pitchFamily="18" charset="0"/>
                <a:ea typeface="Calibri" panose="020F0502020204030204" pitchFamily="34" charset="0"/>
                <a:cs typeface="Times New Roman" panose="02020603050405020304" pitchFamily="18" charset="0"/>
              </a:rPr>
              <a:t> </a:t>
            </a:r>
            <a:r>
              <a:rPr lang="en-US" sz="2800" spc="-15" dirty="0" err="1" smtClean="0">
                <a:solidFill>
                  <a:srgbClr val="3E3937"/>
                </a:solidFill>
                <a:latin typeface="Times New Roman" panose="02020603050405020304" pitchFamily="18" charset="0"/>
                <a:ea typeface="Calibri" panose="020F0502020204030204" pitchFamily="34" charset="0"/>
                <a:cs typeface="Times New Roman" panose="02020603050405020304" pitchFamily="18" charset="0"/>
              </a:rPr>
              <a:t>të</a:t>
            </a:r>
            <a:r>
              <a:rPr lang="en-US" sz="2800" spc="-15" dirty="0" smtClean="0">
                <a:solidFill>
                  <a:srgbClr val="3E3937"/>
                </a:solidFill>
                <a:latin typeface="Times New Roman" panose="02020603050405020304" pitchFamily="18" charset="0"/>
                <a:ea typeface="Calibri" panose="020F0502020204030204" pitchFamily="34" charset="0"/>
                <a:cs typeface="Times New Roman" panose="02020603050405020304" pitchFamily="18" charset="0"/>
              </a:rPr>
              <a:t> Profesor </a:t>
            </a:r>
            <a:r>
              <a:rPr lang="sq-AL" sz="2800" spc="-15" dirty="0" smtClean="0">
                <a:solidFill>
                  <a:srgbClr val="3E3937"/>
                </a:solidFill>
                <a:latin typeface="Times New Roman" panose="02020603050405020304" pitchFamily="18" charset="0"/>
                <a:ea typeface="Arial" panose="020B0604020202020204" pitchFamily="34" charset="0"/>
              </a:rPr>
              <a:t>Çabejt</a:t>
            </a:r>
            <a:r>
              <a:rPr lang="en-US" sz="2800" spc="-15" dirty="0" smtClean="0">
                <a:solidFill>
                  <a:srgbClr val="3E3937"/>
                </a:solidFill>
                <a:latin typeface="Times New Roman" panose="02020603050405020304" pitchFamily="18" charset="0"/>
                <a:ea typeface="Arial" panose="020B0604020202020204" pitchFamily="34" charset="0"/>
              </a:rPr>
              <a:t> </a:t>
            </a:r>
            <a:r>
              <a:rPr lang="en-US" sz="2800" spc="-15" dirty="0" err="1" smtClean="0">
                <a:solidFill>
                  <a:srgbClr val="3E3937"/>
                </a:solidFill>
                <a:latin typeface="Times New Roman" panose="02020603050405020304" pitchFamily="18" charset="0"/>
                <a:ea typeface="Arial" panose="020B0604020202020204" pitchFamily="34" charset="0"/>
              </a:rPr>
              <a:t>dhe</a:t>
            </a:r>
            <a:r>
              <a:rPr lang="en-US" sz="2800" spc="-15" dirty="0" smtClean="0">
                <a:solidFill>
                  <a:srgbClr val="3E3937"/>
                </a:solidFill>
                <a:latin typeface="Times New Roman" panose="02020603050405020304" pitchFamily="18" charset="0"/>
                <a:ea typeface="Arial" panose="020B0604020202020204" pitchFamily="34" charset="0"/>
              </a:rPr>
              <a:t> do </a:t>
            </a:r>
            <a:r>
              <a:rPr lang="en-US" sz="2800" spc="-15" dirty="0" err="1" smtClean="0">
                <a:solidFill>
                  <a:srgbClr val="3E3937"/>
                </a:solidFill>
                <a:latin typeface="Times New Roman" panose="02020603050405020304" pitchFamily="18" charset="0"/>
                <a:ea typeface="Arial" panose="020B0604020202020204" pitchFamily="34" charset="0"/>
              </a:rPr>
              <a:t>të</a:t>
            </a:r>
            <a:r>
              <a:rPr lang="en-US" sz="2800" spc="-15" dirty="0" smtClean="0">
                <a:solidFill>
                  <a:srgbClr val="3E3937"/>
                </a:solidFill>
                <a:latin typeface="Times New Roman" panose="02020603050405020304" pitchFamily="18" charset="0"/>
                <a:ea typeface="Arial" panose="020B0604020202020204" pitchFamily="34" charset="0"/>
              </a:rPr>
              <a:t> </a:t>
            </a:r>
            <a:r>
              <a:rPr lang="en-US" sz="2800" spc="-15" dirty="0" err="1" smtClean="0">
                <a:solidFill>
                  <a:srgbClr val="3E3937"/>
                </a:solidFill>
                <a:latin typeface="Times New Roman" panose="02020603050405020304" pitchFamily="18" charset="0"/>
                <a:ea typeface="Arial" panose="020B0604020202020204" pitchFamily="34" charset="0"/>
              </a:rPr>
              <a:t>shërbejë</a:t>
            </a:r>
            <a:r>
              <a:rPr lang="en-US" sz="2800" spc="-15" dirty="0" smtClean="0">
                <a:solidFill>
                  <a:srgbClr val="3E3937"/>
                </a:solidFill>
                <a:latin typeface="Times New Roman" panose="02020603050405020304" pitchFamily="18" charset="0"/>
                <a:ea typeface="Arial" panose="020B0604020202020204" pitchFamily="34" charset="0"/>
              </a:rPr>
              <a:t> </a:t>
            </a:r>
            <a:r>
              <a:rPr lang="en-US" sz="2800" spc="-15" dirty="0" err="1" smtClean="0">
                <a:solidFill>
                  <a:srgbClr val="3E3937"/>
                </a:solidFill>
                <a:latin typeface="Times New Roman" panose="02020603050405020304" pitchFamily="18" charset="0"/>
                <a:ea typeface="Arial" panose="020B0604020202020204" pitchFamily="34" charset="0"/>
              </a:rPr>
              <a:t>si</a:t>
            </a:r>
            <a:r>
              <a:rPr lang="en-US" sz="2800" spc="-15" dirty="0" smtClean="0">
                <a:solidFill>
                  <a:srgbClr val="3E3937"/>
                </a:solidFill>
                <a:latin typeface="Times New Roman" panose="02020603050405020304" pitchFamily="18" charset="0"/>
                <a:ea typeface="Arial" panose="020B0604020202020204" pitchFamily="34" charset="0"/>
              </a:rPr>
              <a:t> </a:t>
            </a:r>
            <a:r>
              <a:rPr lang="en-US" sz="2800" spc="-15" dirty="0" err="1" smtClean="0">
                <a:solidFill>
                  <a:srgbClr val="3E3937"/>
                </a:solidFill>
                <a:latin typeface="Times New Roman" panose="02020603050405020304" pitchFamily="18" charset="0"/>
                <a:ea typeface="Arial" panose="020B0604020202020204" pitchFamily="34" charset="0"/>
              </a:rPr>
              <a:t>burim</a:t>
            </a:r>
            <a:r>
              <a:rPr lang="en-US" sz="2800" spc="-15" dirty="0" smtClean="0">
                <a:solidFill>
                  <a:srgbClr val="3E3937"/>
                </a:solidFill>
                <a:latin typeface="Times New Roman" panose="02020603050405020304" pitchFamily="18" charset="0"/>
                <a:ea typeface="Arial" panose="020B0604020202020204" pitchFamily="34" charset="0"/>
              </a:rPr>
              <a:t> </a:t>
            </a:r>
            <a:r>
              <a:rPr lang="en-US" sz="2800" spc="-15" dirty="0" err="1" smtClean="0">
                <a:solidFill>
                  <a:srgbClr val="3E3937"/>
                </a:solidFill>
                <a:latin typeface="Times New Roman" panose="02020603050405020304" pitchFamily="18" charset="0"/>
                <a:ea typeface="Arial" panose="020B0604020202020204" pitchFamily="34" charset="0"/>
              </a:rPr>
              <a:t>shkencor</a:t>
            </a:r>
            <a:r>
              <a:rPr lang="en-US" sz="2800" spc="-15" dirty="0" smtClean="0">
                <a:solidFill>
                  <a:srgbClr val="3E3937"/>
                </a:solidFill>
                <a:latin typeface="Times New Roman" panose="02020603050405020304" pitchFamily="18" charset="0"/>
                <a:ea typeface="Arial" panose="020B0604020202020204" pitchFamily="34" charset="0"/>
              </a:rPr>
              <a:t> </a:t>
            </a:r>
            <a:r>
              <a:rPr lang="en-US" sz="2800" spc="-15" dirty="0" err="1" smtClean="0">
                <a:solidFill>
                  <a:srgbClr val="3E3937"/>
                </a:solidFill>
                <a:latin typeface="Times New Roman" panose="02020603050405020304" pitchFamily="18" charset="0"/>
                <a:ea typeface="Arial" panose="020B0604020202020204" pitchFamily="34" charset="0"/>
              </a:rPr>
              <a:t>për</a:t>
            </a:r>
            <a:r>
              <a:rPr lang="en-US" sz="2800" spc="-15" dirty="0" smtClean="0">
                <a:solidFill>
                  <a:srgbClr val="3E3937"/>
                </a:solidFill>
                <a:latin typeface="Times New Roman" panose="02020603050405020304" pitchFamily="18" charset="0"/>
                <a:ea typeface="Arial" panose="020B0604020202020204" pitchFamily="34" charset="0"/>
              </a:rPr>
              <a:t> </a:t>
            </a:r>
            <a:r>
              <a:rPr lang="en-US" sz="2800" spc="-15" dirty="0" err="1" smtClean="0">
                <a:solidFill>
                  <a:srgbClr val="3E3937"/>
                </a:solidFill>
                <a:latin typeface="Times New Roman" panose="02020603050405020304" pitchFamily="18" charset="0"/>
                <a:ea typeface="Arial" panose="020B0604020202020204" pitchFamily="34" charset="0"/>
              </a:rPr>
              <a:t>publikime</a:t>
            </a:r>
            <a:r>
              <a:rPr lang="en-US" sz="2800" spc="-15" dirty="0" smtClean="0">
                <a:solidFill>
                  <a:srgbClr val="3E3937"/>
                </a:solidFill>
                <a:latin typeface="Times New Roman" panose="02020603050405020304" pitchFamily="18" charset="0"/>
                <a:ea typeface="Arial" panose="020B0604020202020204" pitchFamily="34" charset="0"/>
              </a:rPr>
              <a:t> </a:t>
            </a:r>
            <a:r>
              <a:rPr lang="en-US" sz="2800" spc="-15" dirty="0" err="1" smtClean="0">
                <a:solidFill>
                  <a:srgbClr val="3E3937"/>
                </a:solidFill>
                <a:latin typeface="Times New Roman" panose="02020603050405020304" pitchFamily="18" charset="0"/>
                <a:ea typeface="Arial" panose="020B0604020202020204" pitchFamily="34" charset="0"/>
              </a:rPr>
              <a:t>të</a:t>
            </a:r>
            <a:r>
              <a:rPr lang="en-US" sz="2800" spc="-15" dirty="0" smtClean="0">
                <a:solidFill>
                  <a:srgbClr val="3E3937"/>
                </a:solidFill>
                <a:latin typeface="Times New Roman" panose="02020603050405020304" pitchFamily="18" charset="0"/>
                <a:ea typeface="Arial" panose="020B0604020202020204" pitchFamily="34" charset="0"/>
              </a:rPr>
              <a:t> </a:t>
            </a:r>
            <a:r>
              <a:rPr lang="en-US" sz="2800" spc="-15" dirty="0" err="1" smtClean="0">
                <a:solidFill>
                  <a:srgbClr val="3E3937"/>
                </a:solidFill>
                <a:latin typeface="Times New Roman" panose="02020603050405020304" pitchFamily="18" charset="0"/>
                <a:ea typeface="Arial" panose="020B0604020202020204" pitchFamily="34" charset="0"/>
              </a:rPr>
              <a:t>tjera</a:t>
            </a:r>
            <a:r>
              <a:rPr lang="en-US" sz="2800" spc="-15" dirty="0" smtClean="0">
                <a:solidFill>
                  <a:srgbClr val="3E3937"/>
                </a:solidFill>
                <a:latin typeface="Times New Roman" panose="02020603050405020304" pitchFamily="18" charset="0"/>
                <a:ea typeface="Arial" panose="020B0604020202020204" pitchFamily="34" charset="0"/>
              </a:rPr>
              <a:t> </a:t>
            </a:r>
            <a:r>
              <a:rPr lang="en-US" sz="2800" spc="-15" dirty="0" err="1" smtClean="0">
                <a:solidFill>
                  <a:srgbClr val="3E3937"/>
                </a:solidFill>
                <a:latin typeface="Times New Roman" panose="02020603050405020304" pitchFamily="18" charset="0"/>
                <a:ea typeface="Arial" panose="020B0604020202020204" pitchFamily="34" charset="0"/>
              </a:rPr>
              <a:t>shkencore</a:t>
            </a:r>
            <a:r>
              <a:rPr lang="en-US" sz="2800" spc="-15" dirty="0" smtClean="0">
                <a:solidFill>
                  <a:srgbClr val="3E3937"/>
                </a:solidFill>
                <a:latin typeface="Times New Roman" panose="02020603050405020304" pitchFamily="18" charset="0"/>
                <a:ea typeface="Arial" panose="020B0604020202020204" pitchFamily="34" charset="0"/>
              </a:rPr>
              <a:t>. </a:t>
            </a:r>
            <a:r>
              <a:rPr lang="en-US" sz="2800" spc="-15" dirty="0" err="1" smtClean="0">
                <a:solidFill>
                  <a:srgbClr val="3E3937"/>
                </a:solidFill>
                <a:latin typeface="Times New Roman" panose="02020603050405020304" pitchFamily="18" charset="0"/>
                <a:ea typeface="Arial" panose="020B0604020202020204" pitchFamily="34" charset="0"/>
              </a:rPr>
              <a:t>Parashikohet</a:t>
            </a:r>
            <a:r>
              <a:rPr lang="en-US" sz="2800" spc="-15" dirty="0" smtClean="0">
                <a:solidFill>
                  <a:srgbClr val="3E3937"/>
                </a:solidFill>
                <a:latin typeface="Times New Roman" panose="02020603050405020304" pitchFamily="18" charset="0"/>
                <a:ea typeface="Arial" panose="020B0604020202020204" pitchFamily="34" charset="0"/>
              </a:rPr>
              <a:t> </a:t>
            </a:r>
            <a:r>
              <a:rPr lang="en-US" sz="2800" spc="-15" dirty="0" err="1" smtClean="0">
                <a:solidFill>
                  <a:srgbClr val="3E3937"/>
                </a:solidFill>
                <a:latin typeface="Times New Roman" panose="02020603050405020304" pitchFamily="18" charset="0"/>
                <a:ea typeface="Arial" panose="020B0604020202020204" pitchFamily="34" charset="0"/>
              </a:rPr>
              <a:t>botimi</a:t>
            </a:r>
            <a:r>
              <a:rPr lang="en-US" sz="2800" spc="-15" dirty="0" smtClean="0">
                <a:solidFill>
                  <a:srgbClr val="3E3937"/>
                </a:solidFill>
                <a:latin typeface="Times New Roman" panose="02020603050405020304" pitchFamily="18" charset="0"/>
                <a:ea typeface="Arial" panose="020B0604020202020204" pitchFamily="34" charset="0"/>
              </a:rPr>
              <a:t> </a:t>
            </a:r>
            <a:r>
              <a:rPr lang="en-US" sz="2800" spc="-15" dirty="0" err="1" smtClean="0">
                <a:solidFill>
                  <a:srgbClr val="3E3937"/>
                </a:solidFill>
                <a:latin typeface="Times New Roman" panose="02020603050405020304" pitchFamily="18" charset="0"/>
                <a:ea typeface="Arial" panose="020B0604020202020204" pitchFamily="34" charset="0"/>
              </a:rPr>
              <a:t>tek</a:t>
            </a:r>
            <a:r>
              <a:rPr lang="en-US" sz="2800" spc="-15" dirty="0" smtClean="0">
                <a:solidFill>
                  <a:srgbClr val="3E3937"/>
                </a:solidFill>
                <a:latin typeface="Times New Roman" panose="02020603050405020304" pitchFamily="18" charset="0"/>
                <a:ea typeface="Arial" panose="020B0604020202020204" pitchFamily="34" charset="0"/>
              </a:rPr>
              <a:t> </a:t>
            </a:r>
            <a:r>
              <a:rPr lang="en-US" sz="2800" spc="-15" dirty="0" err="1" smtClean="0">
                <a:solidFill>
                  <a:srgbClr val="3E3937"/>
                </a:solidFill>
                <a:latin typeface="Times New Roman" panose="02020603050405020304" pitchFamily="18" charset="0"/>
                <a:ea typeface="Arial" panose="020B0604020202020204" pitchFamily="34" charset="0"/>
              </a:rPr>
              <a:t>Albanische</a:t>
            </a:r>
            <a:r>
              <a:rPr lang="en-US" sz="2800" spc="-15" dirty="0" smtClean="0">
                <a:solidFill>
                  <a:srgbClr val="3E3937"/>
                </a:solidFill>
                <a:latin typeface="Times New Roman" panose="02020603050405020304" pitchFamily="18" charset="0"/>
                <a:ea typeface="Arial" panose="020B0604020202020204" pitchFamily="34" charset="0"/>
              </a:rPr>
              <a:t> </a:t>
            </a:r>
            <a:r>
              <a:rPr lang="en-US" sz="2800" spc="-15" dirty="0" err="1" smtClean="0">
                <a:solidFill>
                  <a:srgbClr val="3E3937"/>
                </a:solidFill>
                <a:latin typeface="Times New Roman" panose="02020603050405020304" pitchFamily="18" charset="0"/>
                <a:ea typeface="Arial" panose="020B0604020202020204" pitchFamily="34" charset="0"/>
              </a:rPr>
              <a:t>Unisversitätsstudien</a:t>
            </a:r>
            <a:r>
              <a:rPr lang="en-US" sz="2800" spc="-15" dirty="0" smtClean="0">
                <a:solidFill>
                  <a:srgbClr val="3E3937"/>
                </a:solidFill>
                <a:latin typeface="Times New Roman" panose="02020603050405020304" pitchFamily="18" charset="0"/>
                <a:ea typeface="Arial" panose="020B0604020202020204" pitchFamily="34" charset="0"/>
              </a:rPr>
              <a:t> (AUS) Athena-</a:t>
            </a:r>
            <a:r>
              <a:rPr lang="en-US" sz="2800" spc="-15" dirty="0" err="1" smtClean="0">
                <a:solidFill>
                  <a:srgbClr val="3E3937"/>
                </a:solidFill>
                <a:latin typeface="Times New Roman" panose="02020603050405020304" pitchFamily="18" charset="0"/>
                <a:ea typeface="Arial" panose="020B0604020202020204" pitchFamily="34" charset="0"/>
              </a:rPr>
              <a:t>Verlag</a:t>
            </a:r>
            <a:r>
              <a:rPr lang="en-US" sz="2800" spc="-15" dirty="0" smtClean="0">
                <a:solidFill>
                  <a:srgbClr val="3E3937"/>
                </a:solidFill>
                <a:latin typeface="Times New Roman" panose="02020603050405020304" pitchFamily="18" charset="0"/>
                <a:ea typeface="Arial" panose="020B0604020202020204" pitchFamily="34" charset="0"/>
              </a:rPr>
              <a:t>, </a:t>
            </a:r>
            <a:r>
              <a:rPr lang="en-US" sz="2800" spc="-15" dirty="0" err="1" smtClean="0">
                <a:solidFill>
                  <a:srgbClr val="3E3937"/>
                </a:solidFill>
                <a:latin typeface="Times New Roman" panose="02020603050405020304" pitchFamily="18" charset="0"/>
                <a:ea typeface="Arial" panose="020B0604020202020204" pitchFamily="34" charset="0"/>
              </a:rPr>
              <a:t>Gjermani</a:t>
            </a:r>
            <a:r>
              <a:rPr lang="en-US" sz="2800" spc="-15" dirty="0" smtClean="0">
                <a:solidFill>
                  <a:srgbClr val="3E3937"/>
                </a:solidFill>
                <a:latin typeface="Times New Roman" panose="02020603050405020304" pitchFamily="18" charset="0"/>
                <a:ea typeface="Arial" panose="020B0604020202020204" pitchFamily="34" charset="0"/>
              </a:rPr>
              <a:t>.</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r>
              <a:rPr lang="en-US" sz="2800" b="1" spc="-15" dirty="0">
                <a:solidFill>
                  <a:srgbClr val="3E3937"/>
                </a:solidFill>
                <a:latin typeface="Times New Roman" panose="02020603050405020304" pitchFamily="18" charset="0"/>
                <a:ea typeface="Arial" panose="020B0604020202020204" pitchFamily="34" charset="0"/>
                <a:cs typeface="Times New Roman" panose="02020603050405020304" pitchFamily="18" charset="0"/>
              </a:rPr>
              <a:t>	</a:t>
            </a:r>
            <a:endParaRPr lang="en-US" sz="2800" dirty="0">
              <a:solidFill>
                <a:prstClr val="black"/>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377244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8141491" y="378264"/>
            <a:ext cx="1047113" cy="969957"/>
          </a:xfrm>
          <a:prstGeom prst="rect">
            <a:avLst/>
          </a:prstGeom>
        </p:spPr>
      </p:pic>
      <p:pic>
        <p:nvPicPr>
          <p:cNvPr id="6" name="Picture 5"/>
          <p:cNvPicPr>
            <a:picLocks noChangeAspect="1"/>
          </p:cNvPicPr>
          <p:nvPr/>
        </p:nvPicPr>
        <p:blipFill>
          <a:blip r:embed="rId4"/>
          <a:stretch>
            <a:fillRect/>
          </a:stretch>
        </p:blipFill>
        <p:spPr>
          <a:xfrm>
            <a:off x="2011336" y="437153"/>
            <a:ext cx="900991" cy="900991"/>
          </a:xfrm>
          <a:prstGeom prst="rect">
            <a:avLst/>
          </a:prstGeom>
        </p:spPr>
      </p:pic>
      <p:pic>
        <p:nvPicPr>
          <p:cNvPr id="7" name="Picture 6"/>
          <p:cNvPicPr>
            <a:picLocks noChangeAspect="1"/>
          </p:cNvPicPr>
          <p:nvPr/>
        </p:nvPicPr>
        <p:blipFill rotWithShape="1">
          <a:blip r:embed="rId5"/>
          <a:srcRect l="26188" t="346" r="27516"/>
          <a:stretch/>
        </p:blipFill>
        <p:spPr>
          <a:xfrm>
            <a:off x="3055434" y="0"/>
            <a:ext cx="4772722" cy="1828800"/>
          </a:xfrm>
          <a:prstGeom prst="rect">
            <a:avLst/>
          </a:prstGeom>
        </p:spPr>
      </p:pic>
      <p:sp>
        <p:nvSpPr>
          <p:cNvPr id="2" name="TextBox 1"/>
          <p:cNvSpPr txBox="1"/>
          <p:nvPr/>
        </p:nvSpPr>
        <p:spPr>
          <a:xfrm>
            <a:off x="228600" y="2521323"/>
            <a:ext cx="12192000" cy="5127686"/>
          </a:xfrm>
          <a:prstGeom prst="rect">
            <a:avLst/>
          </a:prstGeom>
          <a:noFill/>
        </p:spPr>
        <p:txBody>
          <a:bodyPr wrap="square" rtlCol="0">
            <a:spAutoFit/>
          </a:bodyPr>
          <a:lstStyle/>
          <a:p>
            <a:pPr algn="just">
              <a:lnSpc>
                <a:spcPct val="107000"/>
              </a:lnSpc>
              <a:spcAft>
                <a:spcPts val="800"/>
              </a:spcAft>
            </a:pPr>
            <a:r>
              <a:rPr lang="en-US" b="1" spc="-15" dirty="0">
                <a:solidFill>
                  <a:srgbClr val="3E3937"/>
                </a:solidFill>
                <a:latin typeface="Times New Roman" panose="02020603050405020304" pitchFamily="18" charset="0"/>
                <a:ea typeface="Arial" panose="020B0604020202020204" pitchFamily="34" charset="0"/>
                <a:cs typeface="Times New Roman" panose="02020603050405020304" pitchFamily="18" charset="0"/>
              </a:rPr>
              <a:t>	</a:t>
            </a:r>
            <a:r>
              <a:rPr lang="en-US" sz="2800" b="1" spc="-15" dirty="0" err="1"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Aktivitetet</a:t>
            </a:r>
            <a:endParaRPr lang="en-US" sz="2800" b="1"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endParaRPr>
          </a:p>
          <a:p>
            <a:pPr marL="342900" indent="-342900" algn="just">
              <a:lnSpc>
                <a:spcPct val="107000"/>
              </a:lnSpc>
              <a:spcAft>
                <a:spcPts val="800"/>
              </a:spcAft>
              <a:buAutoNum type="arabicPeriod"/>
            </a:pPr>
            <a:r>
              <a:rPr lang="sq-AL" sz="2800" b="1" spc="-15" dirty="0">
                <a:solidFill>
                  <a:srgbClr val="3E3937"/>
                </a:solidFill>
                <a:latin typeface="Times New Roman" panose="02020603050405020304" pitchFamily="18" charset="0"/>
                <a:ea typeface="Arial" panose="020B0604020202020204" pitchFamily="34" charset="0"/>
              </a:rPr>
              <a:t>Konferencȅ Shkencore</a:t>
            </a:r>
            <a:r>
              <a:rPr lang="en-US" sz="2800" b="1" spc="-15" dirty="0" smtClean="0">
                <a:solidFill>
                  <a:srgbClr val="3E3937"/>
                </a:solidFill>
                <a:latin typeface="Times New Roman" panose="02020603050405020304" pitchFamily="18" charset="0"/>
                <a:ea typeface="Arial" panose="020B0604020202020204" pitchFamily="34" charset="0"/>
              </a:rPr>
              <a:t>: “</a:t>
            </a:r>
            <a:r>
              <a:rPr lang="sq-AL" sz="2800" spc="-15" dirty="0">
                <a:solidFill>
                  <a:srgbClr val="3E3937"/>
                </a:solidFill>
                <a:latin typeface="Times New Roman" panose="02020603050405020304" pitchFamily="18" charset="0"/>
                <a:ea typeface="Arial" panose="020B0604020202020204" pitchFamily="34" charset="0"/>
              </a:rPr>
              <a:t>Letërkëmbimi i Profesor Çabejt dhe perceptimi nga studjuesit gjermanofolës</a:t>
            </a:r>
            <a:r>
              <a:rPr lang="en-US" sz="2800" spc="-15" dirty="0" smtClean="0">
                <a:solidFill>
                  <a:srgbClr val="3E3937"/>
                </a:solidFill>
                <a:latin typeface="Times New Roman" panose="02020603050405020304" pitchFamily="18" charset="0"/>
                <a:ea typeface="Arial" panose="020B0604020202020204" pitchFamily="34" charset="0"/>
              </a:rPr>
              <a:t>”</a:t>
            </a:r>
          </a:p>
          <a:p>
            <a:pPr fontAlgn="base"/>
            <a:r>
              <a:rPr lang="en-US" sz="2800" dirty="0">
                <a:solidFill>
                  <a:srgbClr val="212121"/>
                </a:solidFill>
                <a:hlinkClick r:id="rId6"/>
              </a:rPr>
              <a:t>https://www.deutsche-digitale-bibliothek.de/person/gnd/11870060X</a:t>
            </a:r>
            <a:r>
              <a:rPr lang="en-US" sz="2800" dirty="0">
                <a:solidFill>
                  <a:srgbClr val="212121"/>
                </a:solidFill>
              </a:rPr>
              <a:t/>
            </a:r>
            <a:br>
              <a:rPr lang="en-US" sz="2800" dirty="0">
                <a:solidFill>
                  <a:srgbClr val="212121"/>
                </a:solidFill>
              </a:rPr>
            </a:br>
            <a:endParaRPr lang="en-US" sz="2800" dirty="0">
              <a:solidFill>
                <a:srgbClr val="212121"/>
              </a:solidFill>
            </a:endParaRPr>
          </a:p>
          <a:p>
            <a:pPr fontAlgn="base"/>
            <a:r>
              <a:rPr lang="en-US" sz="2800" dirty="0" smtClean="0">
                <a:solidFill>
                  <a:srgbClr val="212121"/>
                </a:solidFill>
                <a:hlinkClick r:id="rId7"/>
              </a:rPr>
              <a:t>https</a:t>
            </a:r>
            <a:r>
              <a:rPr lang="en-US" sz="2800" dirty="0">
                <a:solidFill>
                  <a:srgbClr val="212121"/>
                </a:solidFill>
                <a:hlinkClick r:id="rId7"/>
              </a:rPr>
              <a:t>://www.bookdepository.com/Johann-Georg-von-Hahn-Brikena-Kadzadej/9783898964975</a:t>
            </a:r>
            <a:r>
              <a:rPr lang="en-US" sz="2800" dirty="0">
                <a:solidFill>
                  <a:srgbClr val="212121"/>
                </a:solidFill>
              </a:rPr>
              <a:t/>
            </a:r>
            <a:br>
              <a:rPr lang="en-US" sz="2800" dirty="0">
                <a:solidFill>
                  <a:srgbClr val="212121"/>
                </a:solidFill>
              </a:rPr>
            </a:br>
            <a:endParaRPr lang="en-US" sz="2800" dirty="0">
              <a:solidFill>
                <a:srgbClr val="212121"/>
              </a:solidFill>
            </a:endParaRPr>
          </a:p>
          <a:p>
            <a:r>
              <a:rPr lang="en-US" sz="2800" dirty="0"/>
              <a:t/>
            </a:r>
            <a:br>
              <a:rPr lang="en-US" sz="2800" dirty="0"/>
            </a:br>
            <a:endParaRPr lang="en-US" sz="2800" spc="-15" dirty="0" smtClean="0">
              <a:solidFill>
                <a:srgbClr val="3E3937"/>
              </a:solidFill>
              <a:latin typeface="Times New Roman" panose="02020603050405020304" pitchFamily="18" charset="0"/>
              <a:ea typeface="Arial" panose="020B0604020202020204" pitchFamily="34" charset="0"/>
            </a:endParaRPr>
          </a:p>
          <a:p>
            <a:r>
              <a:rPr lang="en-US" sz="2800" spc="-15" dirty="0" smtClean="0">
                <a:solidFill>
                  <a:srgbClr val="3E3937"/>
                </a:solidFill>
                <a:latin typeface="Times New Roman" panose="02020603050405020304" pitchFamily="18" charset="0"/>
                <a:ea typeface="Arial" panose="020B0604020202020204" pitchFamily="34" charset="0"/>
              </a:rPr>
              <a:t>	</a:t>
            </a:r>
            <a:endParaRPr lang="en-US" sz="2800" dirty="0">
              <a:solidFill>
                <a:prstClr val="black"/>
              </a:solidFill>
              <a:ea typeface="Calibri" panose="020F0502020204030204" pitchFamily="34" charset="0"/>
              <a:cs typeface="Times New Roman" panose="02020603050405020304" pitchFamily="18" charset="0"/>
            </a:endParaRPr>
          </a:p>
        </p:txBody>
      </p:sp>
      <p:pic>
        <p:nvPicPr>
          <p:cNvPr id="2050" name="Picture 2" descr="9783898964975: Johann Georg von Hahn: Akten der Internationalen Konferenz /  Nga Gjermanistika në Albanologji: Johann Georg von Hahn, themeluesi i  albanologjisë me ... 2 dhjetor 2011, Biblioteka kombëtare, Tiranë - Brikena  Kadzadej: 3898964973 - AbeBooks"/>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943976" y="3465513"/>
            <a:ext cx="3646488" cy="33924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59714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8141491" y="378264"/>
            <a:ext cx="1047113" cy="969957"/>
          </a:xfrm>
          <a:prstGeom prst="rect">
            <a:avLst/>
          </a:prstGeom>
        </p:spPr>
      </p:pic>
      <p:pic>
        <p:nvPicPr>
          <p:cNvPr id="6" name="Picture 5"/>
          <p:cNvPicPr>
            <a:picLocks noChangeAspect="1"/>
          </p:cNvPicPr>
          <p:nvPr/>
        </p:nvPicPr>
        <p:blipFill>
          <a:blip r:embed="rId4"/>
          <a:stretch>
            <a:fillRect/>
          </a:stretch>
        </p:blipFill>
        <p:spPr>
          <a:xfrm>
            <a:off x="2011336" y="437153"/>
            <a:ext cx="900991" cy="900991"/>
          </a:xfrm>
          <a:prstGeom prst="rect">
            <a:avLst/>
          </a:prstGeom>
        </p:spPr>
      </p:pic>
      <p:pic>
        <p:nvPicPr>
          <p:cNvPr id="7" name="Picture 6"/>
          <p:cNvPicPr>
            <a:picLocks noChangeAspect="1"/>
          </p:cNvPicPr>
          <p:nvPr/>
        </p:nvPicPr>
        <p:blipFill rotWithShape="1">
          <a:blip r:embed="rId5"/>
          <a:srcRect l="26188" t="346" r="27516"/>
          <a:stretch/>
        </p:blipFill>
        <p:spPr>
          <a:xfrm>
            <a:off x="3055434" y="0"/>
            <a:ext cx="4772722" cy="1828800"/>
          </a:xfrm>
          <a:prstGeom prst="rect">
            <a:avLst/>
          </a:prstGeom>
        </p:spPr>
      </p:pic>
      <p:sp>
        <p:nvSpPr>
          <p:cNvPr id="2" name="TextBox 1"/>
          <p:cNvSpPr txBox="1"/>
          <p:nvPr/>
        </p:nvSpPr>
        <p:spPr>
          <a:xfrm>
            <a:off x="0" y="1949823"/>
            <a:ext cx="12192000" cy="5741444"/>
          </a:xfrm>
          <a:prstGeom prst="rect">
            <a:avLst/>
          </a:prstGeom>
          <a:noFill/>
        </p:spPr>
        <p:txBody>
          <a:bodyPr wrap="square" rtlCol="0">
            <a:spAutoFit/>
          </a:bodyPr>
          <a:lstStyle/>
          <a:p>
            <a:pPr algn="just">
              <a:lnSpc>
                <a:spcPct val="107000"/>
              </a:lnSpc>
              <a:spcAft>
                <a:spcPts val="800"/>
              </a:spcAft>
            </a:pPr>
            <a:r>
              <a:rPr lang="en-US" b="1" spc="-15" dirty="0">
                <a:solidFill>
                  <a:srgbClr val="3E3937"/>
                </a:solidFill>
                <a:latin typeface="Times New Roman" panose="02020603050405020304" pitchFamily="18" charset="0"/>
                <a:ea typeface="Arial" panose="020B0604020202020204" pitchFamily="34" charset="0"/>
                <a:cs typeface="Times New Roman" panose="02020603050405020304" pitchFamily="18" charset="0"/>
              </a:rPr>
              <a:t>	</a:t>
            </a:r>
            <a:r>
              <a:rPr lang="en-US" sz="2800" b="1" spc="-15" dirty="0" err="1"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Përfundime</a:t>
            </a:r>
            <a:endParaRPr lang="en-US" sz="2800" b="1"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endParaRPr>
          </a:p>
          <a:p>
            <a:pPr algn="just">
              <a:lnSpc>
                <a:spcPct val="107000"/>
              </a:lnSpc>
              <a:spcAft>
                <a:spcPts val="800"/>
              </a:spcAft>
            </a:pPr>
            <a:r>
              <a:rPr lang="en-US" sz="2800" spc="-15" dirty="0" err="1"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Ky</a:t>
            </a:r>
            <a:r>
              <a:rPr lang="en-US"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 </a:t>
            </a:r>
            <a:r>
              <a:rPr lang="en-US" sz="2800" spc="-15" dirty="0" err="1"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Projekt</a:t>
            </a:r>
            <a:r>
              <a:rPr lang="en-US"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 do </a:t>
            </a:r>
            <a:r>
              <a:rPr lang="en-US" sz="2800" spc="-15" dirty="0" err="1"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t´u</a:t>
            </a:r>
            <a:r>
              <a:rPr lang="en-US"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 </a:t>
            </a:r>
            <a:r>
              <a:rPr lang="en-US" sz="2800" spc="-15" dirty="0" err="1"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ofrojë</a:t>
            </a:r>
            <a:r>
              <a:rPr lang="en-US"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 </a:t>
            </a:r>
            <a:r>
              <a:rPr lang="sq-AL"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pedagogëve </a:t>
            </a:r>
            <a:r>
              <a:rPr lang="sq-AL" sz="2800" spc="-15" dirty="0">
                <a:solidFill>
                  <a:srgbClr val="3E3937"/>
                </a:solidFill>
                <a:latin typeface="Times New Roman" panose="02020603050405020304" pitchFamily="18" charset="0"/>
                <a:ea typeface="Arial" panose="020B0604020202020204" pitchFamily="34" charset="0"/>
                <a:cs typeface="Times New Roman" panose="02020603050405020304" pitchFamily="18" charset="0"/>
              </a:rPr>
              <a:t>të gjuhës </a:t>
            </a:r>
            <a:r>
              <a:rPr lang="sq-AL"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gjermane</a:t>
            </a:r>
            <a:r>
              <a:rPr lang="en-US"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 </a:t>
            </a:r>
            <a:r>
              <a:rPr lang="sq-AL"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shqipe</a:t>
            </a:r>
            <a:r>
              <a:rPr lang="sq-AL" sz="2800" spc="-15" dirty="0">
                <a:solidFill>
                  <a:srgbClr val="3E3937"/>
                </a:solidFill>
                <a:latin typeface="Times New Roman" panose="02020603050405020304" pitchFamily="18" charset="0"/>
                <a:ea typeface="Arial" panose="020B0604020202020204" pitchFamily="34" charset="0"/>
                <a:cs typeface="Times New Roman" panose="02020603050405020304" pitchFamily="18" charset="0"/>
              </a:rPr>
              <a:t>, punonjësve </a:t>
            </a:r>
            <a:r>
              <a:rPr lang="sq-AL"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shkencorë, </a:t>
            </a:r>
            <a:r>
              <a:rPr lang="sq-AL" sz="2800" spc="-15" dirty="0">
                <a:solidFill>
                  <a:srgbClr val="3E3937"/>
                </a:solidFill>
                <a:latin typeface="Times New Roman" panose="02020603050405020304" pitchFamily="18" charset="0"/>
                <a:ea typeface="Arial" panose="020B0604020202020204" pitchFamily="34" charset="0"/>
                <a:cs typeface="Times New Roman" panose="02020603050405020304" pitchFamily="18" charset="0"/>
              </a:rPr>
              <a:t>por edhe studjuesve të huaj </a:t>
            </a:r>
            <a:r>
              <a:rPr lang="en-US"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a:t>
            </a:r>
            <a:r>
              <a:rPr lang="sq-AL"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ballafaqimin </a:t>
            </a:r>
            <a:r>
              <a:rPr lang="sq-AL" sz="2800" spc="-15" dirty="0">
                <a:solidFill>
                  <a:srgbClr val="3E3937"/>
                </a:solidFill>
                <a:latin typeface="Times New Roman" panose="02020603050405020304" pitchFamily="18" charset="0"/>
                <a:ea typeface="Arial" panose="020B0604020202020204" pitchFamily="34" charset="0"/>
                <a:cs typeface="Times New Roman" panose="02020603050405020304" pitchFamily="18" charset="0"/>
              </a:rPr>
              <a:t>me materiale origjinale, </a:t>
            </a:r>
            <a:r>
              <a:rPr lang="en-US"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a:t>
            </a:r>
            <a:r>
              <a:rPr lang="sq-AL"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me </a:t>
            </a:r>
            <a:r>
              <a:rPr lang="sq-AL" sz="2800" spc="-15" dirty="0">
                <a:solidFill>
                  <a:srgbClr val="3E3937"/>
                </a:solidFill>
                <a:latin typeface="Times New Roman" panose="02020603050405020304" pitchFamily="18" charset="0"/>
                <a:ea typeface="Arial" panose="020B0604020202020204" pitchFamily="34" charset="0"/>
                <a:cs typeface="Times New Roman" panose="02020603050405020304" pitchFamily="18" charset="0"/>
              </a:rPr>
              <a:t>problematikat gjuhësore dhe në fund të fundit </a:t>
            </a:r>
            <a:r>
              <a:rPr lang="en-US"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a:t>
            </a:r>
            <a:r>
              <a:rPr lang="sq-AL"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me </a:t>
            </a:r>
            <a:r>
              <a:rPr lang="sq-AL" sz="2800" spc="-15" dirty="0">
                <a:solidFill>
                  <a:srgbClr val="3E3937"/>
                </a:solidFill>
                <a:latin typeface="Times New Roman" panose="02020603050405020304" pitchFamily="18" charset="0"/>
                <a:ea typeface="Arial" panose="020B0604020202020204" pitchFamily="34" charset="0"/>
                <a:cs typeface="Times New Roman" panose="02020603050405020304" pitchFamily="18" charset="0"/>
              </a:rPr>
              <a:t>arritjet gjuhësore të kësaj periudhe, </a:t>
            </a:r>
            <a:r>
              <a:rPr lang="en-US" sz="2800" spc="-15" dirty="0" err="1"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dhe</a:t>
            </a:r>
            <a:r>
              <a:rPr lang="en-US"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 - me </a:t>
            </a:r>
            <a:r>
              <a:rPr lang="en-US" sz="2800" spc="-15" dirty="0" err="1"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një</a:t>
            </a:r>
            <a:r>
              <a:rPr lang="sq-AL"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 produkt </a:t>
            </a:r>
            <a:r>
              <a:rPr lang="sq-AL" sz="2800" spc="-15" dirty="0">
                <a:solidFill>
                  <a:srgbClr val="3E3937"/>
                </a:solidFill>
                <a:latin typeface="Times New Roman" panose="02020603050405020304" pitchFamily="18" charset="0"/>
                <a:ea typeface="Arial" panose="020B0604020202020204" pitchFamily="34" charset="0"/>
                <a:cs typeface="Times New Roman" panose="02020603050405020304" pitchFamily="18" charset="0"/>
              </a:rPr>
              <a:t>përfundimtar, </a:t>
            </a:r>
            <a:r>
              <a:rPr lang="sq-AL"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stud</a:t>
            </a:r>
            <a:r>
              <a:rPr lang="en-US" sz="2800" spc="-15" dirty="0" err="1">
                <a:solidFill>
                  <a:srgbClr val="3E3937"/>
                </a:solidFill>
                <a:latin typeface="Times New Roman" panose="02020603050405020304" pitchFamily="18" charset="0"/>
                <a:ea typeface="Arial" panose="020B0604020202020204" pitchFamily="34" charset="0"/>
                <a:cs typeface="Times New Roman" panose="02020603050405020304" pitchFamily="18" charset="0"/>
              </a:rPr>
              <a:t>i</a:t>
            </a:r>
            <a:r>
              <a:rPr lang="sq-AL"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m </a:t>
            </a:r>
            <a:r>
              <a:rPr lang="en-US" sz="2800" spc="-15" dirty="0" err="1"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të</a:t>
            </a:r>
            <a:r>
              <a:rPr lang="sq-AL"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 </a:t>
            </a:r>
            <a:r>
              <a:rPr lang="sq-AL" sz="2800" spc="-15" dirty="0">
                <a:solidFill>
                  <a:srgbClr val="3E3937"/>
                </a:solidFill>
                <a:latin typeface="Times New Roman" panose="02020603050405020304" pitchFamily="18" charset="0"/>
                <a:ea typeface="Arial" panose="020B0604020202020204" pitchFamily="34" charset="0"/>
                <a:cs typeface="Times New Roman" panose="02020603050405020304" pitchFamily="18" charset="0"/>
              </a:rPr>
              <a:t>mirfilltë për Akademikun Çabej që do të shërbejë si burim shkencor për botimet e mëtejshme shkencore të studjuesve të rinj shqiptarë dhe të </a:t>
            </a:r>
            <a:r>
              <a:rPr lang="sq-AL"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huaj</a:t>
            </a:r>
            <a:r>
              <a:rPr lang="en-US"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 </a:t>
            </a:r>
            <a:r>
              <a:rPr lang="en-US" sz="2800" spc="-15" dirty="0" err="1"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për</a:t>
            </a:r>
            <a:r>
              <a:rPr lang="en-US"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 </a:t>
            </a:r>
            <a:r>
              <a:rPr lang="en-US" sz="2800" spc="-15" dirty="0" err="1"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gjuhësinë</a:t>
            </a:r>
            <a:r>
              <a:rPr lang="en-US"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 </a:t>
            </a:r>
            <a:r>
              <a:rPr lang="en-US" sz="2800" spc="-15" dirty="0" err="1"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shqiptare</a:t>
            </a:r>
            <a:r>
              <a:rPr lang="en-US"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a:t>
            </a:r>
          </a:p>
          <a:p>
            <a:pPr lvl="0" algn="just">
              <a:lnSpc>
                <a:spcPct val="107000"/>
              </a:lnSpc>
              <a:spcAft>
                <a:spcPts val="800"/>
              </a:spcAft>
            </a:pPr>
            <a:r>
              <a:rPr lang="sq-AL" sz="2400" b="1" spc="-15" dirty="0">
                <a:solidFill>
                  <a:srgbClr val="3E3937"/>
                </a:solidFill>
                <a:latin typeface="Times New Roman" panose="02020603050405020304" pitchFamily="18" charset="0"/>
                <a:ea typeface="Arial" panose="020B0604020202020204" pitchFamily="34" charset="0"/>
                <a:cs typeface="Times New Roman" panose="02020603050405020304" pitchFamily="18" charset="0"/>
              </a:rPr>
              <a:t>Dua të theksoj faktin që ky koloz i gjuhësisë shqiptare realizoi një gjë të madhe, për mendimin tim, vazhdimin e ideve të Rilindjes Kombëtare Shqiptare, periudhës më të dritur të historisë shqiptare, që nxori në plan të parë rolin e gjuhës si tipar i kombit.</a:t>
            </a:r>
            <a:endParaRPr lang="en-US" sz="2000" b="1" dirty="0">
              <a:latin typeface="Calibri" panose="020F0502020204030204" pitchFamily="34" charset="0"/>
              <a:ea typeface="Arial" panose="020B0604020202020204" pitchFamily="34" charset="0"/>
              <a:cs typeface="Times New Roman" panose="02020603050405020304" pitchFamily="18" charset="0"/>
            </a:endParaRPr>
          </a:p>
          <a:p>
            <a:pPr algn="just">
              <a:lnSpc>
                <a:spcPct val="107000"/>
              </a:lnSpc>
              <a:spcAft>
                <a:spcPts val="800"/>
              </a:spcAft>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r>
              <a:rPr lang="en-US" sz="2800" b="1" spc="-15" dirty="0">
                <a:solidFill>
                  <a:srgbClr val="3E3937"/>
                </a:solidFill>
                <a:latin typeface="Times New Roman" panose="02020603050405020304" pitchFamily="18" charset="0"/>
                <a:ea typeface="Arial" panose="020B0604020202020204" pitchFamily="34" charset="0"/>
                <a:cs typeface="Times New Roman" panose="02020603050405020304" pitchFamily="18" charset="0"/>
              </a:rPr>
              <a:t>	</a:t>
            </a:r>
            <a:endParaRPr lang="en-US" sz="2800" dirty="0">
              <a:solidFill>
                <a:prstClr val="black"/>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867094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8141491" y="378264"/>
            <a:ext cx="1047113" cy="969957"/>
          </a:xfrm>
          <a:prstGeom prst="rect">
            <a:avLst/>
          </a:prstGeom>
        </p:spPr>
      </p:pic>
      <p:pic>
        <p:nvPicPr>
          <p:cNvPr id="6" name="Picture 5"/>
          <p:cNvPicPr>
            <a:picLocks noChangeAspect="1"/>
          </p:cNvPicPr>
          <p:nvPr/>
        </p:nvPicPr>
        <p:blipFill>
          <a:blip r:embed="rId4"/>
          <a:stretch>
            <a:fillRect/>
          </a:stretch>
        </p:blipFill>
        <p:spPr>
          <a:xfrm>
            <a:off x="2011336" y="437153"/>
            <a:ext cx="900991" cy="900991"/>
          </a:xfrm>
          <a:prstGeom prst="rect">
            <a:avLst/>
          </a:prstGeom>
        </p:spPr>
      </p:pic>
      <p:pic>
        <p:nvPicPr>
          <p:cNvPr id="7" name="Picture 6"/>
          <p:cNvPicPr>
            <a:picLocks noChangeAspect="1"/>
          </p:cNvPicPr>
          <p:nvPr/>
        </p:nvPicPr>
        <p:blipFill rotWithShape="1">
          <a:blip r:embed="rId5"/>
          <a:srcRect l="26188" t="346" r="27516"/>
          <a:stretch/>
        </p:blipFill>
        <p:spPr>
          <a:xfrm>
            <a:off x="3055434" y="0"/>
            <a:ext cx="4772722" cy="1828800"/>
          </a:xfrm>
          <a:prstGeom prst="rect">
            <a:avLst/>
          </a:prstGeom>
        </p:spPr>
      </p:pic>
      <p:sp>
        <p:nvSpPr>
          <p:cNvPr id="2" name="TextBox 1"/>
          <p:cNvSpPr txBox="1"/>
          <p:nvPr/>
        </p:nvSpPr>
        <p:spPr>
          <a:xfrm>
            <a:off x="0" y="1949823"/>
            <a:ext cx="12192000" cy="5252272"/>
          </a:xfrm>
          <a:prstGeom prst="rect">
            <a:avLst/>
          </a:prstGeom>
          <a:noFill/>
        </p:spPr>
        <p:txBody>
          <a:bodyPr wrap="square" rtlCol="0">
            <a:spAutoFit/>
          </a:bodyPr>
          <a:lstStyle/>
          <a:p>
            <a:pPr algn="just">
              <a:lnSpc>
                <a:spcPct val="107000"/>
              </a:lnSpc>
              <a:spcAft>
                <a:spcPts val="800"/>
              </a:spcAft>
            </a:pPr>
            <a:r>
              <a:rPr lang="en-US" b="1" spc="-15" dirty="0">
                <a:solidFill>
                  <a:srgbClr val="3E3937"/>
                </a:solidFill>
                <a:latin typeface="Times New Roman" panose="02020603050405020304" pitchFamily="18" charset="0"/>
                <a:ea typeface="Arial" panose="020B0604020202020204" pitchFamily="34" charset="0"/>
                <a:cs typeface="Times New Roman" panose="02020603050405020304" pitchFamily="18" charset="0"/>
              </a:rPr>
              <a:t>	</a:t>
            </a:r>
            <a:r>
              <a:rPr lang="en-US" sz="2800" b="1" spc="-15" dirty="0" err="1"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Literatura</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q-AL" sz="2800" dirty="0">
                <a:latin typeface="Times New Roman" panose="02020603050405020304" pitchFamily="18" charset="0"/>
                <a:ea typeface="Calibri" panose="020F0502020204030204" pitchFamily="34" charset="0"/>
                <a:cs typeface="Times New Roman" panose="02020603050405020304" pitchFamily="18" charset="0"/>
              </a:rPr>
              <a:t>Eqerem </a:t>
            </a:r>
            <a:r>
              <a:rPr lang="sq-AL" sz="2800" dirty="0">
                <a:latin typeface="Times New Roman" panose="02020603050405020304" pitchFamily="18" charset="0"/>
                <a:ea typeface="Calibri" panose="020F0502020204030204" pitchFamily="34" charset="0"/>
                <a:cs typeface="Times New Roman" panose="02020603050405020304" pitchFamily="18" charset="0"/>
              </a:rPr>
              <a:t>Çabe</a:t>
            </a:r>
            <a:r>
              <a:rPr lang="en-US" sz="2800" dirty="0">
                <a:latin typeface="Times New Roman" panose="02020603050405020304" pitchFamily="18" charset="0"/>
                <a:ea typeface="Calibri" panose="020F0502020204030204" pitchFamily="34" charset="0"/>
                <a:cs typeface="Times New Roman" panose="02020603050405020304" pitchFamily="18" charset="0"/>
              </a:rPr>
              <a:t>j</a:t>
            </a:r>
            <a:r>
              <a:rPr lang="sq-AL" sz="2800" dirty="0">
                <a:latin typeface="Times New Roman" panose="02020603050405020304" pitchFamily="18" charset="0"/>
                <a:ea typeface="Calibri" panose="020F0502020204030204" pitchFamily="34" charset="0"/>
                <a:cs typeface="Times New Roman" panose="02020603050405020304" pitchFamily="18" charset="0"/>
              </a:rPr>
              <a:t>: Diana dhe Zana (Studime kulturhistorike</a:t>
            </a:r>
            <a:r>
              <a:rPr lang="sq-AL" sz="2800" dirty="0" smtClean="0">
                <a:latin typeface="Times New Roman" panose="02020603050405020304" pitchFamily="18" charset="0"/>
                <a:ea typeface="Calibri" panose="020F0502020204030204" pitchFamily="34" charset="0"/>
                <a:cs typeface="Times New Roman" panose="02020603050405020304" pitchFamily="18" charset="0"/>
              </a:rPr>
              <a:t>)</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a:t>
            </a:r>
            <a:r>
              <a:rPr lang="sq-AL" sz="2800" dirty="0" smtClean="0">
                <a:latin typeface="Times New Roman" panose="02020603050405020304" pitchFamily="18" charset="0"/>
                <a:ea typeface="Calibri" panose="020F0502020204030204" pitchFamily="34" charset="0"/>
                <a:cs typeface="Times New Roman" panose="02020603050405020304" pitchFamily="18" charset="0"/>
              </a:rPr>
              <a:t> </a:t>
            </a:r>
            <a:r>
              <a:rPr lang="sq-AL" sz="2800" dirty="0">
                <a:latin typeface="Times New Roman" panose="02020603050405020304" pitchFamily="18" charset="0"/>
                <a:ea typeface="Calibri" panose="020F0502020204030204" pitchFamily="34" charset="0"/>
                <a:cs typeface="Times New Roman" panose="02020603050405020304" pitchFamily="18" charset="0"/>
              </a:rPr>
              <a:t>Botimet</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sq-AL" sz="2800" dirty="0">
                <a:latin typeface="Times New Roman" panose="02020603050405020304" pitchFamily="18" charset="0"/>
                <a:ea typeface="Calibri" panose="020F0502020204030204" pitchFamily="34" charset="0"/>
                <a:cs typeface="Times New Roman" panose="02020603050405020304" pitchFamily="18" charset="0"/>
              </a:rPr>
              <a:t>Çabej</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sq-AL" sz="2800" dirty="0">
                <a:latin typeface="Times New Roman" panose="02020603050405020304" pitchFamily="18" charset="0"/>
                <a:ea typeface="Calibri" panose="020F0502020204030204" pitchFamily="34" charset="0"/>
                <a:cs typeface="Times New Roman" panose="02020603050405020304" pitchFamily="18" charset="0"/>
              </a:rPr>
              <a:t>Eqerem Çabej: Elemente </a:t>
            </a:r>
            <a:r>
              <a:rPr lang="sq-AL" sz="2800" dirty="0">
                <a:latin typeface="Times New Roman" panose="02020603050405020304" pitchFamily="18" charset="0"/>
                <a:ea typeface="Calibri" panose="020F0502020204030204" pitchFamily="34" charset="0"/>
                <a:cs typeface="Times New Roman" panose="02020603050405020304" pitchFamily="18" charset="0"/>
              </a:rPr>
              <a:t>të gjuhësisë </a:t>
            </a:r>
            <a:r>
              <a:rPr lang="sq-AL" sz="2800" dirty="0">
                <a:latin typeface="Times New Roman" panose="02020603050405020304" pitchFamily="18" charset="0"/>
                <a:ea typeface="Calibri" panose="020F0502020204030204" pitchFamily="34" charset="0"/>
                <a:cs typeface="Times New Roman" panose="02020603050405020304" pitchFamily="18" charset="0"/>
              </a:rPr>
              <a:t>e </a:t>
            </a:r>
            <a:r>
              <a:rPr lang="sq-AL" sz="2800" dirty="0">
                <a:latin typeface="Times New Roman" panose="02020603050405020304" pitchFamily="18" charset="0"/>
                <a:ea typeface="Calibri" panose="020F0502020204030204" pitchFamily="34" charset="0"/>
                <a:cs typeface="Times New Roman" panose="02020603050405020304" pitchFamily="18" charset="0"/>
              </a:rPr>
              <a:t>të literaturës </a:t>
            </a:r>
            <a:r>
              <a:rPr lang="sq-AL" sz="2800" dirty="0">
                <a:latin typeface="Times New Roman" panose="02020603050405020304" pitchFamily="18" charset="0"/>
                <a:ea typeface="Calibri" panose="020F0502020204030204" pitchFamily="34" charset="0"/>
                <a:cs typeface="Times New Roman" panose="02020603050405020304" pitchFamily="18" charset="0"/>
              </a:rPr>
              <a:t>shqipe (Tekst </a:t>
            </a:r>
            <a:r>
              <a:rPr lang="sq-AL" sz="2800" dirty="0">
                <a:latin typeface="Times New Roman" panose="02020603050405020304" pitchFamily="18" charset="0"/>
                <a:ea typeface="Calibri" panose="020F0502020204030204" pitchFamily="34" charset="0"/>
                <a:cs typeface="Times New Roman" panose="02020603050405020304" pitchFamily="18" charset="0"/>
              </a:rPr>
              <a:t>mësimi për </a:t>
            </a:r>
            <a:r>
              <a:rPr lang="sq-AL" sz="2800" dirty="0">
                <a:latin typeface="Times New Roman" panose="02020603050405020304" pitchFamily="18" charset="0"/>
                <a:ea typeface="Calibri" panose="020F0502020204030204" pitchFamily="34" charset="0"/>
                <a:cs typeface="Times New Roman" panose="02020603050405020304" pitchFamily="18" charset="0"/>
              </a:rPr>
              <a:t>shkollat e mesme, me </a:t>
            </a:r>
            <a:r>
              <a:rPr lang="sq-AL" sz="2800" dirty="0">
                <a:latin typeface="Times New Roman" panose="02020603050405020304" pitchFamily="18" charset="0"/>
                <a:ea typeface="Calibri" panose="020F0502020204030204" pitchFamily="34" charset="0"/>
                <a:cs typeface="Times New Roman" panose="02020603050405020304" pitchFamily="18" charset="0"/>
              </a:rPr>
              <a:t>pjesë të </a:t>
            </a:r>
            <a:r>
              <a:rPr lang="sq-AL" sz="2800" dirty="0">
                <a:latin typeface="Times New Roman" panose="02020603050405020304" pitchFamily="18" charset="0"/>
                <a:ea typeface="Calibri" panose="020F0502020204030204" pitchFamily="34" charset="0"/>
                <a:cs typeface="Times New Roman" panose="02020603050405020304" pitchFamily="18" charset="0"/>
              </a:rPr>
              <a:t>zgjedhura</a:t>
            </a:r>
            <a:r>
              <a:rPr lang="sq-AL" sz="2800" dirty="0" smtClean="0">
                <a:latin typeface="Times New Roman" panose="02020603050405020304" pitchFamily="18" charset="0"/>
                <a:ea typeface="Calibri" panose="020F0502020204030204" pitchFamily="34" charset="0"/>
                <a:cs typeface="Times New Roman" panose="02020603050405020304" pitchFamily="18" charset="0"/>
              </a:rPr>
              <a:t>)</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a:t>
            </a:r>
            <a:r>
              <a:rPr lang="sq-AL" sz="2800" dirty="0" smtClean="0">
                <a:latin typeface="Times New Roman" panose="02020603050405020304" pitchFamily="18" charset="0"/>
                <a:ea typeface="Calibri" panose="020F0502020204030204" pitchFamily="34" charset="0"/>
                <a:cs typeface="Times New Roman" panose="02020603050405020304" pitchFamily="18" charset="0"/>
              </a:rPr>
              <a:t> </a:t>
            </a:r>
            <a:r>
              <a:rPr lang="sq-AL" sz="2800" dirty="0">
                <a:latin typeface="Times New Roman" panose="02020603050405020304" pitchFamily="18" charset="0"/>
                <a:ea typeface="Calibri" panose="020F0502020204030204" pitchFamily="34" charset="0"/>
                <a:cs typeface="Times New Roman" panose="02020603050405020304" pitchFamily="18" charset="0"/>
              </a:rPr>
              <a:t>Botimet Çabej</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sq-AL" sz="2800" dirty="0">
                <a:latin typeface="Times New Roman" panose="02020603050405020304" pitchFamily="18" charset="0"/>
                <a:ea typeface="Calibri" panose="020F0502020204030204" pitchFamily="34" charset="0"/>
                <a:cs typeface="Times New Roman" panose="02020603050405020304" pitchFamily="18" charset="0"/>
              </a:rPr>
              <a:t>Eqerem Çabej: </a:t>
            </a:r>
            <a:r>
              <a:rPr lang="sq-AL" sz="2800" dirty="0">
                <a:latin typeface="Times New Roman" panose="02020603050405020304" pitchFamily="18" charset="0"/>
                <a:ea typeface="Calibri" panose="020F0502020204030204" pitchFamily="34" charset="0"/>
                <a:cs typeface="Times New Roman" panose="02020603050405020304" pitchFamily="18" charset="0"/>
              </a:rPr>
              <a:t>Fonetikë </a:t>
            </a:r>
            <a:r>
              <a:rPr lang="sq-AL" sz="2800" dirty="0">
                <a:latin typeface="Times New Roman" panose="02020603050405020304" pitchFamily="18" charset="0"/>
                <a:ea typeface="Calibri" panose="020F0502020204030204" pitchFamily="34" charset="0"/>
                <a:cs typeface="Times New Roman" panose="02020603050405020304" pitchFamily="18" charset="0"/>
              </a:rPr>
              <a:t>historike e gjuhës shqipe (Hyrje në historinë e gjuhës shqipe, Pjesa e dytë</a:t>
            </a:r>
            <a:r>
              <a:rPr lang="sq-AL" sz="2800" dirty="0" smtClean="0">
                <a:latin typeface="Times New Roman" panose="02020603050405020304" pitchFamily="18" charset="0"/>
                <a:ea typeface="Calibri" panose="020F0502020204030204" pitchFamily="34" charset="0"/>
                <a:cs typeface="Times New Roman" panose="02020603050405020304" pitchFamily="18" charset="0"/>
              </a:rPr>
              <a:t>)</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a:t>
            </a:r>
            <a:r>
              <a:rPr lang="sq-AL" sz="2800" dirty="0" smtClean="0">
                <a:latin typeface="Times New Roman" panose="02020603050405020304" pitchFamily="18" charset="0"/>
                <a:ea typeface="Calibri" panose="020F0502020204030204" pitchFamily="34" charset="0"/>
                <a:cs typeface="Times New Roman" panose="02020603050405020304" pitchFamily="18" charset="0"/>
              </a:rPr>
              <a:t> </a:t>
            </a:r>
            <a:r>
              <a:rPr lang="sq-AL" sz="2800" dirty="0">
                <a:latin typeface="Times New Roman" panose="02020603050405020304" pitchFamily="18" charset="0"/>
                <a:ea typeface="Calibri" panose="020F0502020204030204" pitchFamily="34" charset="0"/>
                <a:cs typeface="Times New Roman" panose="02020603050405020304" pitchFamily="18" charset="0"/>
              </a:rPr>
              <a:t>Botimet Çabej</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sq-AL" sz="2800" dirty="0">
                <a:latin typeface="Times New Roman" panose="02020603050405020304" pitchFamily="18" charset="0"/>
                <a:ea typeface="Calibri" panose="020F0502020204030204" pitchFamily="34" charset="0"/>
                <a:cs typeface="Times New Roman" panose="02020603050405020304" pitchFamily="18" charset="0"/>
              </a:rPr>
              <a:t>Eqerem Çabej: Fonetike historike e </a:t>
            </a:r>
            <a:r>
              <a:rPr lang="sq-AL" sz="2800" dirty="0">
                <a:latin typeface="Times New Roman" panose="02020603050405020304" pitchFamily="18" charset="0"/>
                <a:ea typeface="Calibri" panose="020F0502020204030204" pitchFamily="34" charset="0"/>
                <a:cs typeface="Times New Roman" panose="02020603050405020304" pitchFamily="18" charset="0"/>
              </a:rPr>
              <a:t>gjuhës </a:t>
            </a:r>
            <a:r>
              <a:rPr lang="sq-AL" sz="2800" dirty="0">
                <a:latin typeface="Times New Roman" panose="02020603050405020304" pitchFamily="18" charset="0"/>
                <a:ea typeface="Calibri" panose="020F0502020204030204" pitchFamily="34" charset="0"/>
                <a:cs typeface="Times New Roman" panose="02020603050405020304" pitchFamily="18" charset="0"/>
              </a:rPr>
              <a:t>shqipe (Hyrje në historinë e gjuhës shqipe, </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p</a:t>
            </a:r>
            <a:r>
              <a:rPr lang="sq-AL" sz="2800" dirty="0" smtClean="0">
                <a:latin typeface="Times New Roman" panose="02020603050405020304" pitchFamily="18" charset="0"/>
                <a:ea typeface="Calibri" panose="020F0502020204030204" pitchFamily="34" charset="0"/>
                <a:cs typeface="Times New Roman" panose="02020603050405020304" pitchFamily="18" charset="0"/>
              </a:rPr>
              <a:t>jesa </a:t>
            </a:r>
            <a:r>
              <a:rPr lang="sq-AL" sz="2800" dirty="0">
                <a:latin typeface="Times New Roman" panose="02020603050405020304" pitchFamily="18" charset="0"/>
                <a:ea typeface="Calibri" panose="020F0502020204030204" pitchFamily="34" charset="0"/>
                <a:cs typeface="Times New Roman" panose="02020603050405020304" pitchFamily="18" charset="0"/>
              </a:rPr>
              <a:t>e parë</a:t>
            </a:r>
            <a:r>
              <a:rPr lang="sq-AL" sz="2800" dirty="0" smtClean="0">
                <a:latin typeface="Times New Roman" panose="02020603050405020304" pitchFamily="18" charset="0"/>
                <a:ea typeface="Calibri" panose="020F0502020204030204" pitchFamily="34" charset="0"/>
                <a:cs typeface="Times New Roman" panose="02020603050405020304" pitchFamily="18" charset="0"/>
              </a:rPr>
              <a:t>)</a:t>
            </a:r>
            <a:r>
              <a:rPr lang="en-US" sz="2800" dirty="0">
                <a:latin typeface="Times New Roman" panose="02020603050405020304" pitchFamily="18" charset="0"/>
                <a:ea typeface="Calibri" panose="020F0502020204030204" pitchFamily="34" charset="0"/>
                <a:cs typeface="Times New Roman" panose="02020603050405020304" pitchFamily="18" charset="0"/>
              </a:rPr>
              <a:t>.</a:t>
            </a:r>
            <a:r>
              <a:rPr lang="sq-AL" sz="2800" dirty="0" smtClean="0">
                <a:latin typeface="Times New Roman" panose="02020603050405020304" pitchFamily="18" charset="0"/>
                <a:ea typeface="Calibri" panose="020F0502020204030204" pitchFamily="34" charset="0"/>
                <a:cs typeface="Times New Roman" panose="02020603050405020304" pitchFamily="18" charset="0"/>
              </a:rPr>
              <a:t> </a:t>
            </a:r>
            <a:r>
              <a:rPr lang="sq-AL" sz="2800" dirty="0">
                <a:latin typeface="Times New Roman" panose="02020603050405020304" pitchFamily="18" charset="0"/>
                <a:ea typeface="Calibri" panose="020F0502020204030204" pitchFamily="34" charset="0"/>
                <a:cs typeface="Times New Roman" panose="02020603050405020304" pitchFamily="18" charset="0"/>
              </a:rPr>
              <a:t>Botimet Çabej</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sq-AL" sz="2800" dirty="0">
                <a:latin typeface="Times New Roman" panose="02020603050405020304" pitchFamily="18" charset="0"/>
                <a:ea typeface="Calibri" panose="020F0502020204030204" pitchFamily="34" charset="0"/>
                <a:cs typeface="Times New Roman" panose="02020603050405020304" pitchFamily="18" charset="0"/>
              </a:rPr>
              <a:t>Eqerem Çabej: Hyrje në historinë e gjuhës </a:t>
            </a:r>
            <a:r>
              <a:rPr lang="sq-AL" sz="2800" dirty="0" smtClean="0">
                <a:latin typeface="Times New Roman" panose="02020603050405020304" pitchFamily="18" charset="0"/>
                <a:ea typeface="Calibri" panose="020F0502020204030204" pitchFamily="34" charset="0"/>
                <a:cs typeface="Times New Roman" panose="02020603050405020304" pitchFamily="18" charset="0"/>
              </a:rPr>
              <a:t>shqipe</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a:t>
            </a:r>
            <a:r>
              <a:rPr lang="sq-AL" sz="28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p</a:t>
            </a:r>
            <a:r>
              <a:rPr lang="sq-AL" sz="2800" dirty="0" smtClean="0">
                <a:latin typeface="Times New Roman" panose="02020603050405020304" pitchFamily="18" charset="0"/>
                <a:ea typeface="Calibri" panose="020F0502020204030204" pitchFamily="34" charset="0"/>
                <a:cs typeface="Times New Roman" panose="02020603050405020304" pitchFamily="18" charset="0"/>
              </a:rPr>
              <a:t>jesa </a:t>
            </a:r>
            <a:r>
              <a:rPr lang="sq-AL" sz="2800" dirty="0">
                <a:latin typeface="Times New Roman" panose="02020603050405020304" pitchFamily="18" charset="0"/>
                <a:ea typeface="Calibri" panose="020F0502020204030204" pitchFamily="34" charset="0"/>
                <a:cs typeface="Times New Roman" panose="02020603050405020304" pitchFamily="18" charset="0"/>
              </a:rPr>
              <a:t>e parë) Botimet Çabej</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e-DE" sz="2400" dirty="0">
                <a:latin typeface="Calibri" panose="020F0502020204030204" pitchFamily="34" charset="0"/>
                <a:ea typeface="Calibri" panose="020F0502020204030204" pitchFamily="34"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416134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8141491" y="378264"/>
            <a:ext cx="1047113" cy="969957"/>
          </a:xfrm>
          <a:prstGeom prst="rect">
            <a:avLst/>
          </a:prstGeom>
        </p:spPr>
      </p:pic>
      <p:pic>
        <p:nvPicPr>
          <p:cNvPr id="6" name="Picture 5"/>
          <p:cNvPicPr>
            <a:picLocks noChangeAspect="1"/>
          </p:cNvPicPr>
          <p:nvPr/>
        </p:nvPicPr>
        <p:blipFill>
          <a:blip r:embed="rId4"/>
          <a:stretch>
            <a:fillRect/>
          </a:stretch>
        </p:blipFill>
        <p:spPr>
          <a:xfrm>
            <a:off x="2011336" y="437153"/>
            <a:ext cx="900991" cy="900991"/>
          </a:xfrm>
          <a:prstGeom prst="rect">
            <a:avLst/>
          </a:prstGeom>
        </p:spPr>
      </p:pic>
      <p:pic>
        <p:nvPicPr>
          <p:cNvPr id="7" name="Picture 6"/>
          <p:cNvPicPr>
            <a:picLocks noChangeAspect="1"/>
          </p:cNvPicPr>
          <p:nvPr/>
        </p:nvPicPr>
        <p:blipFill rotWithShape="1">
          <a:blip r:embed="rId5"/>
          <a:srcRect l="26188" t="346" r="27516"/>
          <a:stretch/>
        </p:blipFill>
        <p:spPr>
          <a:xfrm>
            <a:off x="3055434" y="0"/>
            <a:ext cx="4772722" cy="1828800"/>
          </a:xfrm>
          <a:prstGeom prst="rect">
            <a:avLst/>
          </a:prstGeom>
        </p:spPr>
      </p:pic>
      <p:sp>
        <p:nvSpPr>
          <p:cNvPr id="2" name="TextBox 1"/>
          <p:cNvSpPr txBox="1"/>
          <p:nvPr/>
        </p:nvSpPr>
        <p:spPr>
          <a:xfrm>
            <a:off x="0" y="1949823"/>
            <a:ext cx="12192000" cy="4893840"/>
          </a:xfrm>
          <a:prstGeom prst="rect">
            <a:avLst/>
          </a:prstGeom>
          <a:noFill/>
        </p:spPr>
        <p:txBody>
          <a:bodyPr wrap="square" rtlCol="0">
            <a:spAutoFit/>
          </a:bodyPr>
          <a:lstStyle/>
          <a:p>
            <a:pPr algn="just">
              <a:lnSpc>
                <a:spcPct val="107000"/>
              </a:lnSpc>
              <a:spcAft>
                <a:spcPts val="800"/>
              </a:spcAft>
            </a:pPr>
            <a:r>
              <a:rPr lang="en-US" b="1" spc="-15" dirty="0">
                <a:solidFill>
                  <a:srgbClr val="3E3937"/>
                </a:solidFill>
                <a:latin typeface="Times New Roman" panose="02020603050405020304" pitchFamily="18" charset="0"/>
                <a:ea typeface="Arial" panose="020B0604020202020204" pitchFamily="34" charset="0"/>
                <a:cs typeface="Times New Roman" panose="02020603050405020304" pitchFamily="18" charset="0"/>
              </a:rPr>
              <a:t>	</a:t>
            </a:r>
            <a:r>
              <a:rPr lang="en-US" sz="2800" b="1" spc="-15" dirty="0" err="1"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Literatura</a:t>
            </a:r>
            <a:endParaRPr lang="en-US" sz="2400" dirty="0">
              <a:solidFill>
                <a:prstClr val="black"/>
              </a:solidFill>
              <a:ea typeface="Calibri" panose="020F0502020204030204" pitchFamily="34" charset="0"/>
              <a:cs typeface="Times New Roman" panose="02020603050405020304" pitchFamily="18" charset="0"/>
            </a:endParaRPr>
          </a:p>
          <a:p>
            <a:pPr>
              <a:lnSpc>
                <a:spcPct val="107000"/>
              </a:lnSpc>
              <a:spcAft>
                <a:spcPts val="800"/>
              </a:spcAft>
            </a:pPr>
            <a:r>
              <a:rPr lang="sq-AL" sz="28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Eqerem </a:t>
            </a:r>
            <a:r>
              <a:rPr lang="sq-AL"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Çabej: Hyrje në indoeuropianistikë (Leksionet e Prishtinës</a:t>
            </a:r>
            <a:r>
              <a:rPr lang="sq-AL" sz="28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a:t>
            </a:r>
            <a:r>
              <a:rPr lang="en-US" sz="28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a:t>
            </a:r>
            <a:r>
              <a:rPr lang="sq-AL" sz="28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sq-AL"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Botimet Çabej</a:t>
            </a:r>
            <a:endParaRPr lang="en-US" sz="2400" dirty="0">
              <a:solidFill>
                <a:prstClr val="black"/>
              </a:solidFill>
              <a:ea typeface="Calibri" panose="020F0502020204030204" pitchFamily="34" charset="0"/>
              <a:cs typeface="Times New Roman" panose="02020603050405020304" pitchFamily="18" charset="0"/>
            </a:endParaRPr>
          </a:p>
          <a:p>
            <a:pPr>
              <a:lnSpc>
                <a:spcPct val="107000"/>
              </a:lnSpc>
              <a:spcAft>
                <a:spcPts val="800"/>
              </a:spcAft>
            </a:pPr>
            <a:r>
              <a:rPr lang="sq-AL"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Eqerem Çabej: Shqipja në kapërcyell – Epoka dhe gjuha e Gjon </a:t>
            </a:r>
            <a:r>
              <a:rPr lang="sq-AL" sz="28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Buzukut</a:t>
            </a:r>
            <a:r>
              <a:rPr lang="en-US" sz="28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a:t>
            </a:r>
            <a:r>
              <a:rPr lang="sq-AL" sz="28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sq-AL"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Botimet Çabej</a:t>
            </a:r>
            <a:endParaRPr lang="en-US" sz="2400" dirty="0">
              <a:solidFill>
                <a:prstClr val="black"/>
              </a:solidFill>
              <a:ea typeface="Calibri" panose="020F0502020204030204" pitchFamily="34" charset="0"/>
              <a:cs typeface="Times New Roman" panose="02020603050405020304" pitchFamily="18" charset="0"/>
            </a:endParaRPr>
          </a:p>
          <a:p>
            <a:pPr>
              <a:lnSpc>
                <a:spcPct val="107000"/>
              </a:lnSpc>
              <a:spcAft>
                <a:spcPts val="800"/>
              </a:spcAft>
            </a:pPr>
            <a:r>
              <a:rPr lang="sq-AL"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Eqerem Çabej: Shqiptarët midis Perëndimit dhe </a:t>
            </a:r>
            <a:r>
              <a:rPr lang="sq-AL" sz="28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Lindjes</a:t>
            </a:r>
            <a:r>
              <a:rPr lang="en-US" sz="28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a:t>
            </a:r>
            <a:r>
              <a:rPr lang="sq-AL" sz="28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sq-AL"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Botimet Çabej</a:t>
            </a:r>
            <a:endParaRPr lang="en-US" sz="2400" dirty="0">
              <a:solidFill>
                <a:prstClr val="black"/>
              </a:solidFill>
              <a:ea typeface="Calibri" panose="020F0502020204030204" pitchFamily="34" charset="0"/>
              <a:cs typeface="Times New Roman" panose="02020603050405020304" pitchFamily="18" charset="0"/>
            </a:endParaRPr>
          </a:p>
          <a:p>
            <a:pPr>
              <a:lnSpc>
                <a:spcPct val="107000"/>
              </a:lnSpc>
              <a:spcAft>
                <a:spcPts val="800"/>
              </a:spcAft>
            </a:pPr>
            <a:r>
              <a:rPr lang="sq-AL"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Eqerem Çabej: Shumësi i singularizuar në gjuhën </a:t>
            </a:r>
            <a:r>
              <a:rPr lang="sq-AL" sz="28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shqipe</a:t>
            </a:r>
            <a:r>
              <a:rPr lang="en-US" sz="28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a:t>
            </a:r>
            <a:r>
              <a:rPr lang="sq-AL" sz="28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sq-AL"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Botimet Çabej</a:t>
            </a:r>
            <a:endParaRPr lang="en-US" sz="2400" dirty="0">
              <a:solidFill>
                <a:prstClr val="black"/>
              </a:solidFill>
              <a:ea typeface="Calibri" panose="020F0502020204030204" pitchFamily="34" charset="0"/>
              <a:cs typeface="Times New Roman" panose="02020603050405020304" pitchFamily="18" charset="0"/>
            </a:endParaRPr>
          </a:p>
          <a:p>
            <a:pPr>
              <a:lnSpc>
                <a:spcPct val="107000"/>
              </a:lnSpc>
              <a:spcAft>
                <a:spcPts val="800"/>
              </a:spcAft>
            </a:pPr>
            <a:r>
              <a:rPr lang="sq-AL" sz="2800" dirty="0">
                <a:solidFill>
                  <a:srgbClr val="0563C1"/>
                </a:solidFill>
                <a:latin typeface="Times New Roman" panose="02020603050405020304" pitchFamily="18" charset="0"/>
                <a:ea typeface="Calibri" panose="020F0502020204030204" pitchFamily="34" charset="0"/>
                <a:cs typeface="Times New Roman" panose="02020603050405020304" pitchFamily="18" charset="0"/>
                <a:hlinkClick r:id="rId6"/>
              </a:rPr>
              <a:t>Emil Staige</a:t>
            </a:r>
            <a:r>
              <a:rPr lang="sq-AL"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r: Der </a:t>
            </a:r>
            <a:r>
              <a:rPr lang="sq-AL" sz="28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Brief</a:t>
            </a:r>
            <a:r>
              <a:rPr lang="en-US" sz="28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w</a:t>
            </a:r>
            <a:r>
              <a:rPr lang="sq-AL" sz="28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echsel z</a:t>
            </a:r>
            <a:r>
              <a:rPr lang="en-US" sz="28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w</a:t>
            </a:r>
            <a:r>
              <a:rPr lang="sq-AL" sz="28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ischen </a:t>
            </a:r>
            <a:r>
              <a:rPr lang="sq-AL"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Goethe und Schiller, 2005</a:t>
            </a:r>
            <a:endParaRPr lang="en-US" sz="2400" dirty="0">
              <a:solidFill>
                <a:prstClr val="black"/>
              </a:solidFill>
              <a:ea typeface="Calibri" panose="020F0502020204030204" pitchFamily="34" charset="0"/>
              <a:cs typeface="Times New Roman" panose="02020603050405020304" pitchFamily="18" charset="0"/>
            </a:endParaRPr>
          </a:p>
          <a:p>
            <a:pPr>
              <a:lnSpc>
                <a:spcPct val="107000"/>
              </a:lnSpc>
              <a:spcAft>
                <a:spcPts val="800"/>
              </a:spcAft>
            </a:pPr>
            <a:r>
              <a:rPr lang="sq-AL" sz="2800" dirty="0">
                <a:solidFill>
                  <a:srgbClr val="0563C1"/>
                </a:solidFill>
                <a:latin typeface="Times New Roman" panose="02020603050405020304" pitchFamily="18" charset="0"/>
                <a:ea typeface="Calibri" panose="020F0502020204030204" pitchFamily="34" charset="0"/>
                <a:cs typeface="Times New Roman" panose="02020603050405020304" pitchFamily="18" charset="0"/>
                <a:hlinkClick r:id="rId7"/>
              </a:rPr>
              <a:t>Rüdiger Safranski</a:t>
            </a:r>
            <a:r>
              <a:rPr lang="sq-AL"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Der </a:t>
            </a:r>
            <a:r>
              <a:rPr lang="sq-AL" sz="28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Brief</a:t>
            </a:r>
            <a:r>
              <a:rPr lang="en-US" sz="28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w</a:t>
            </a:r>
            <a:r>
              <a:rPr lang="sq-AL" sz="28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echsel</a:t>
            </a:r>
            <a:r>
              <a:rPr lang="sq-AL"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Eine </a:t>
            </a:r>
            <a:r>
              <a:rPr lang="sq-AL" sz="28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Aus</a:t>
            </a:r>
            <a:r>
              <a:rPr lang="en-US" sz="28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w</a:t>
            </a:r>
            <a:r>
              <a:rPr lang="sq-AL" sz="28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ahl </a:t>
            </a:r>
            <a:r>
              <a:rPr lang="sq-AL"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(Fischer </a:t>
            </a:r>
            <a:r>
              <a:rPr lang="sq-AL" sz="28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Klassik), </a:t>
            </a:r>
            <a:r>
              <a:rPr lang="sq-AL"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2011</a:t>
            </a:r>
            <a:endParaRPr lang="en-US" sz="2400" dirty="0">
              <a:solidFill>
                <a:prstClr val="black"/>
              </a:solidFill>
              <a:ea typeface="Calibri" panose="020F0502020204030204" pitchFamily="34" charset="0"/>
              <a:cs typeface="Times New Roman" panose="02020603050405020304" pitchFamily="18" charset="0"/>
            </a:endParaRPr>
          </a:p>
          <a:p>
            <a:pPr>
              <a:lnSpc>
                <a:spcPct val="107000"/>
              </a:lnSpc>
              <a:spcAft>
                <a:spcPts val="800"/>
              </a:spcAft>
            </a:pPr>
            <a:r>
              <a:rPr lang="de-DE" sz="2400" dirty="0">
                <a:solidFill>
                  <a:prstClr val="black"/>
                </a:solidFill>
                <a:ea typeface="Calibri" panose="020F0502020204030204" pitchFamily="34" charset="0"/>
                <a:cs typeface="Times New Roman" panose="02020603050405020304" pitchFamily="18" charset="0"/>
              </a:rPr>
              <a:t> </a:t>
            </a:r>
            <a:endParaRPr lang="en-US" sz="2400" dirty="0">
              <a:solidFill>
                <a:prstClr val="black"/>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952311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8141491" y="378264"/>
            <a:ext cx="1047113" cy="969957"/>
          </a:xfrm>
          <a:prstGeom prst="rect">
            <a:avLst/>
          </a:prstGeom>
        </p:spPr>
      </p:pic>
      <p:pic>
        <p:nvPicPr>
          <p:cNvPr id="6" name="Picture 5"/>
          <p:cNvPicPr>
            <a:picLocks noChangeAspect="1"/>
          </p:cNvPicPr>
          <p:nvPr/>
        </p:nvPicPr>
        <p:blipFill>
          <a:blip r:embed="rId4"/>
          <a:stretch>
            <a:fillRect/>
          </a:stretch>
        </p:blipFill>
        <p:spPr>
          <a:xfrm>
            <a:off x="2011336" y="437153"/>
            <a:ext cx="900991" cy="900991"/>
          </a:xfrm>
          <a:prstGeom prst="rect">
            <a:avLst/>
          </a:prstGeom>
        </p:spPr>
      </p:pic>
      <p:pic>
        <p:nvPicPr>
          <p:cNvPr id="7" name="Picture 6"/>
          <p:cNvPicPr>
            <a:picLocks noChangeAspect="1"/>
          </p:cNvPicPr>
          <p:nvPr/>
        </p:nvPicPr>
        <p:blipFill rotWithShape="1">
          <a:blip r:embed="rId5"/>
          <a:srcRect l="26188" t="346" r="27516"/>
          <a:stretch/>
        </p:blipFill>
        <p:spPr>
          <a:xfrm>
            <a:off x="2969709" y="0"/>
            <a:ext cx="4772722" cy="1828800"/>
          </a:xfrm>
          <a:prstGeom prst="rect">
            <a:avLst/>
          </a:prstGeom>
        </p:spPr>
      </p:pic>
      <p:pic>
        <p:nvPicPr>
          <p:cNvPr id="2050" name="Picture 2" descr="https://i.pinimg.com/564x/9d/7e/0f/9d7e0fa0165c6240dc86110abac88f26.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513" y="1708150"/>
            <a:ext cx="12192000" cy="3863975"/>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p:cNvPicPr>
            <a:picLocks noChangeAspect="1"/>
          </p:cNvPicPr>
          <p:nvPr/>
        </p:nvPicPr>
        <p:blipFill>
          <a:blip r:embed="rId7"/>
          <a:stretch>
            <a:fillRect/>
          </a:stretch>
        </p:blipFill>
        <p:spPr>
          <a:xfrm>
            <a:off x="4821759" y="4914634"/>
            <a:ext cx="2621507" cy="1743607"/>
          </a:xfrm>
          <a:prstGeom prst="rect">
            <a:avLst/>
          </a:prstGeom>
        </p:spPr>
      </p:pic>
    </p:spTree>
    <p:extLst>
      <p:ext uri="{BB962C8B-B14F-4D97-AF65-F5344CB8AC3E}">
        <p14:creationId xmlns:p14="http://schemas.microsoft.com/office/powerpoint/2010/main" val="19912737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8141491" y="378264"/>
            <a:ext cx="1047113" cy="969957"/>
          </a:xfrm>
          <a:prstGeom prst="rect">
            <a:avLst/>
          </a:prstGeom>
        </p:spPr>
      </p:pic>
      <p:pic>
        <p:nvPicPr>
          <p:cNvPr id="6" name="Picture 5"/>
          <p:cNvPicPr>
            <a:picLocks noChangeAspect="1"/>
          </p:cNvPicPr>
          <p:nvPr/>
        </p:nvPicPr>
        <p:blipFill>
          <a:blip r:embed="rId4"/>
          <a:stretch>
            <a:fillRect/>
          </a:stretch>
        </p:blipFill>
        <p:spPr>
          <a:xfrm>
            <a:off x="2011336" y="437153"/>
            <a:ext cx="900991" cy="900991"/>
          </a:xfrm>
          <a:prstGeom prst="rect">
            <a:avLst/>
          </a:prstGeom>
        </p:spPr>
      </p:pic>
      <p:pic>
        <p:nvPicPr>
          <p:cNvPr id="7" name="Picture 6"/>
          <p:cNvPicPr>
            <a:picLocks noChangeAspect="1"/>
          </p:cNvPicPr>
          <p:nvPr/>
        </p:nvPicPr>
        <p:blipFill rotWithShape="1">
          <a:blip r:embed="rId5"/>
          <a:srcRect l="26188" t="346" r="27516"/>
          <a:stretch/>
        </p:blipFill>
        <p:spPr>
          <a:xfrm>
            <a:off x="3055434" y="0"/>
            <a:ext cx="4772722" cy="1828800"/>
          </a:xfrm>
          <a:prstGeom prst="rect">
            <a:avLst/>
          </a:prstGeom>
        </p:spPr>
      </p:pic>
      <p:sp>
        <p:nvSpPr>
          <p:cNvPr id="2" name="TextBox 1"/>
          <p:cNvSpPr txBox="1"/>
          <p:nvPr/>
        </p:nvSpPr>
        <p:spPr>
          <a:xfrm>
            <a:off x="414338" y="1949823"/>
            <a:ext cx="11215687" cy="4930581"/>
          </a:xfrm>
          <a:prstGeom prst="rect">
            <a:avLst/>
          </a:prstGeom>
          <a:noFill/>
        </p:spPr>
        <p:txBody>
          <a:bodyPr wrap="square" rtlCol="0">
            <a:spAutoFit/>
          </a:bodyPr>
          <a:lstStyle/>
          <a:p>
            <a:pPr algn="just">
              <a:lnSpc>
                <a:spcPct val="107000"/>
              </a:lnSpc>
              <a:spcAft>
                <a:spcPts val="800"/>
              </a:spcAft>
            </a:pPr>
            <a:endParaRPr lang="en-US" b="1" spc="-15" dirty="0">
              <a:solidFill>
                <a:srgbClr val="3E3937"/>
              </a:solidFill>
              <a:latin typeface="Times New Roman" panose="02020603050405020304" pitchFamily="18" charset="0"/>
              <a:ea typeface="Arial" panose="020B0604020202020204" pitchFamily="34" charset="0"/>
              <a:cs typeface="Times New Roman" panose="02020603050405020304" pitchFamily="18" charset="0"/>
            </a:endParaRPr>
          </a:p>
          <a:p>
            <a:pPr algn="just">
              <a:lnSpc>
                <a:spcPct val="107000"/>
              </a:lnSpc>
              <a:spcAft>
                <a:spcPts val="800"/>
              </a:spcAft>
            </a:pPr>
            <a:r>
              <a:rPr lang="en-US" b="1" spc="-15" dirty="0">
                <a:solidFill>
                  <a:srgbClr val="3E3937"/>
                </a:solidFill>
                <a:latin typeface="Times New Roman" panose="02020603050405020304" pitchFamily="18" charset="0"/>
                <a:ea typeface="Arial" panose="020B0604020202020204" pitchFamily="34" charset="0"/>
                <a:cs typeface="Times New Roman" panose="02020603050405020304" pitchFamily="18" charset="0"/>
              </a:rPr>
              <a:t>	</a:t>
            </a:r>
            <a:r>
              <a:rPr lang="sq-AL" sz="2800" b="1" spc="-15" dirty="0">
                <a:solidFill>
                  <a:srgbClr val="3E3937"/>
                </a:solidFill>
                <a:latin typeface="Times New Roman" panose="02020603050405020304" pitchFamily="18" charset="0"/>
                <a:ea typeface="Arial" panose="020B0604020202020204" pitchFamily="34" charset="0"/>
                <a:cs typeface="Times New Roman" panose="02020603050405020304" pitchFamily="18" charset="0"/>
              </a:rPr>
              <a:t>Tema: Personaliteti shqiptar, Eqerem Çabej, në këndvështrimin e albanologëve gjermanofolës nëpërmjet Letërkëmbimit të tij me studjues potencialë.</a:t>
            </a:r>
            <a:endParaRPr lang="en-US" sz="2800" dirty="0">
              <a:solidFill>
                <a:prstClr val="black"/>
              </a:solidFill>
              <a:ea typeface="Calibri" panose="020F0502020204030204" pitchFamily="34" charset="0"/>
              <a:cs typeface="Times New Roman" panose="02020603050405020304" pitchFamily="18" charset="0"/>
            </a:endParaRPr>
          </a:p>
          <a:p>
            <a:pPr algn="just">
              <a:lnSpc>
                <a:spcPct val="107000"/>
              </a:lnSpc>
              <a:spcAft>
                <a:spcPts val="800"/>
              </a:spcAft>
            </a:pPr>
            <a:r>
              <a:rPr lang="sq-AL" sz="2800" b="1" spc="-15" dirty="0">
                <a:solidFill>
                  <a:srgbClr val="3E3937"/>
                </a:solidFill>
                <a:latin typeface="Times New Roman" panose="02020603050405020304" pitchFamily="18" charset="0"/>
                <a:ea typeface="Arial" panose="020B0604020202020204" pitchFamily="34" charset="0"/>
                <a:cs typeface="Times New Roman" panose="02020603050405020304" pitchFamily="18" charset="0"/>
              </a:rPr>
              <a:t> </a:t>
            </a:r>
            <a:endParaRPr lang="en-US" sz="1200" dirty="0">
              <a:solidFill>
                <a:prstClr val="black"/>
              </a:solidFill>
              <a:ea typeface="Calibri" panose="020F0502020204030204" pitchFamily="34" charset="0"/>
              <a:cs typeface="Times New Roman" panose="02020603050405020304" pitchFamily="18" charset="0"/>
            </a:endParaRPr>
          </a:p>
          <a:p>
            <a:pPr algn="just">
              <a:lnSpc>
                <a:spcPct val="107000"/>
              </a:lnSpc>
              <a:spcAft>
                <a:spcPts val="800"/>
              </a:spcAft>
            </a:pPr>
            <a:r>
              <a:rPr lang="sq-AL" b="1" spc="-15" dirty="0">
                <a:solidFill>
                  <a:srgbClr val="3E3937"/>
                </a:solidFill>
                <a:latin typeface="Times New Roman" panose="02020603050405020304" pitchFamily="18" charset="0"/>
                <a:ea typeface="Arial" panose="020B0604020202020204" pitchFamily="34" charset="0"/>
                <a:cs typeface="Times New Roman" panose="02020603050405020304" pitchFamily="18" charset="0"/>
              </a:rPr>
              <a:t> </a:t>
            </a:r>
            <a:endParaRPr lang="en-US" sz="1200" dirty="0">
              <a:solidFill>
                <a:prstClr val="black"/>
              </a:solidFill>
              <a:ea typeface="Calibri" panose="020F0502020204030204" pitchFamily="34" charset="0"/>
              <a:cs typeface="Times New Roman" panose="02020603050405020304" pitchFamily="18" charset="0"/>
            </a:endParaRPr>
          </a:p>
          <a:p>
            <a:pPr algn="just">
              <a:lnSpc>
                <a:spcPct val="107000"/>
              </a:lnSpc>
              <a:spcAft>
                <a:spcPts val="800"/>
              </a:spcAft>
            </a:pPr>
            <a:r>
              <a:rPr lang="sq-AL" sz="2000" b="1" spc="-15" dirty="0">
                <a:solidFill>
                  <a:srgbClr val="3E3937"/>
                </a:solidFill>
                <a:latin typeface="Times New Roman" panose="02020603050405020304" pitchFamily="18" charset="0"/>
                <a:ea typeface="Arial" panose="020B0604020202020204" pitchFamily="34" charset="0"/>
                <a:cs typeface="Times New Roman" panose="02020603050405020304" pitchFamily="18" charset="0"/>
              </a:rPr>
              <a:t>Prof. Dr. Brikena Kadzadej/Dr. Ergys Prifti/Dr. Marisa Janku</a:t>
            </a:r>
            <a:endParaRPr lang="en-US" sz="2000" dirty="0">
              <a:solidFill>
                <a:prstClr val="black"/>
              </a:solidFill>
              <a:ea typeface="Calibri" panose="020F0502020204030204" pitchFamily="34" charset="0"/>
              <a:cs typeface="Times New Roman" panose="02020603050405020304" pitchFamily="18" charset="0"/>
            </a:endParaRPr>
          </a:p>
          <a:p>
            <a:pPr algn="just">
              <a:lnSpc>
                <a:spcPct val="107000"/>
              </a:lnSpc>
              <a:spcAft>
                <a:spcPts val="800"/>
              </a:spcAft>
            </a:pPr>
            <a:r>
              <a:rPr lang="sq-AL" sz="2000" b="1" spc="-15" dirty="0">
                <a:solidFill>
                  <a:srgbClr val="3E3937"/>
                </a:solidFill>
                <a:latin typeface="Times New Roman" panose="02020603050405020304" pitchFamily="18" charset="0"/>
                <a:ea typeface="Arial" panose="020B0604020202020204" pitchFamily="34" charset="0"/>
                <a:cs typeface="Times New Roman" panose="02020603050405020304" pitchFamily="18" charset="0"/>
              </a:rPr>
              <a:t>Kandidatja për Doktoraturë:</a:t>
            </a:r>
            <a:endParaRPr lang="en-US" sz="2000" dirty="0">
              <a:solidFill>
                <a:prstClr val="black"/>
              </a:solidFill>
              <a:ea typeface="Calibri" panose="020F0502020204030204" pitchFamily="34" charset="0"/>
              <a:cs typeface="Times New Roman" panose="02020603050405020304" pitchFamily="18" charset="0"/>
            </a:endParaRPr>
          </a:p>
          <a:p>
            <a:pPr algn="just">
              <a:lnSpc>
                <a:spcPct val="107000"/>
              </a:lnSpc>
              <a:spcAft>
                <a:spcPts val="800"/>
              </a:spcAft>
            </a:pPr>
            <a:r>
              <a:rPr lang="sq-AL" sz="2000" b="1" spc="-15" dirty="0">
                <a:solidFill>
                  <a:srgbClr val="3E3937"/>
                </a:solidFill>
                <a:latin typeface="Times New Roman" panose="02020603050405020304" pitchFamily="18" charset="0"/>
                <a:ea typeface="Arial" panose="020B0604020202020204" pitchFamily="34" charset="0"/>
                <a:cs typeface="Times New Roman" panose="02020603050405020304" pitchFamily="18" charset="0"/>
              </a:rPr>
              <a:t>M.A Vezire Krasniqi</a:t>
            </a:r>
            <a:endParaRPr lang="en-US" sz="2000" dirty="0">
              <a:solidFill>
                <a:prstClr val="black"/>
              </a:solidFill>
              <a:ea typeface="Calibri" panose="020F0502020204030204" pitchFamily="34" charset="0"/>
              <a:cs typeface="Times New Roman" panose="02020603050405020304" pitchFamily="18" charset="0"/>
            </a:endParaRPr>
          </a:p>
          <a:p>
            <a:pPr algn="just">
              <a:lnSpc>
                <a:spcPct val="107000"/>
              </a:lnSpc>
              <a:spcAft>
                <a:spcPts val="800"/>
              </a:spcAft>
            </a:pPr>
            <a:r>
              <a:rPr lang="sq-AL" b="1" spc="-15" dirty="0">
                <a:solidFill>
                  <a:srgbClr val="3E3937"/>
                </a:solidFill>
                <a:latin typeface="Times New Roman" panose="02020603050405020304" pitchFamily="18" charset="0"/>
                <a:ea typeface="Arial" panose="020B0604020202020204" pitchFamily="34" charset="0"/>
                <a:cs typeface="Times New Roman" panose="02020603050405020304" pitchFamily="18" charset="0"/>
              </a:rPr>
              <a:t> </a:t>
            </a:r>
            <a:endParaRPr lang="en-US" sz="1200" dirty="0">
              <a:solidFill>
                <a:prstClr val="black"/>
              </a:solidFill>
              <a:ea typeface="Calibri" panose="020F0502020204030204" pitchFamily="34" charset="0"/>
              <a:cs typeface="Times New Roman" panose="02020603050405020304" pitchFamily="18" charset="0"/>
            </a:endParaRPr>
          </a:p>
          <a:p>
            <a:pPr algn="just">
              <a:lnSpc>
                <a:spcPct val="107000"/>
              </a:lnSpc>
              <a:spcAft>
                <a:spcPts val="800"/>
              </a:spcAft>
            </a:pPr>
            <a:r>
              <a:rPr lang="en-US" b="1" spc="-15" dirty="0">
                <a:solidFill>
                  <a:srgbClr val="3E3937"/>
                </a:solidFill>
                <a:latin typeface="Times New Roman" panose="02020603050405020304" pitchFamily="18" charset="0"/>
                <a:ea typeface="Arial" panose="020B0604020202020204" pitchFamily="34" charset="0"/>
                <a:cs typeface="Times New Roman" panose="02020603050405020304" pitchFamily="18" charset="0"/>
              </a:rPr>
              <a:t>				</a:t>
            </a:r>
            <a:r>
              <a:rPr lang="sq-AL" b="1" spc="-15" dirty="0">
                <a:solidFill>
                  <a:srgbClr val="3E3937"/>
                </a:solidFill>
                <a:latin typeface="Times New Roman" panose="02020603050405020304" pitchFamily="18" charset="0"/>
                <a:ea typeface="Arial" panose="020B0604020202020204" pitchFamily="34" charset="0"/>
                <a:cs typeface="Times New Roman" panose="02020603050405020304" pitchFamily="18" charset="0"/>
              </a:rPr>
              <a:t>20 tetor 2022 Tiranȅ</a:t>
            </a:r>
            <a:endParaRPr lang="en-US" sz="1200" dirty="0">
              <a:solidFill>
                <a:prstClr val="black"/>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150241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8141491" y="378264"/>
            <a:ext cx="1047113" cy="969957"/>
          </a:xfrm>
          <a:prstGeom prst="rect">
            <a:avLst/>
          </a:prstGeom>
        </p:spPr>
      </p:pic>
      <p:pic>
        <p:nvPicPr>
          <p:cNvPr id="6" name="Picture 5"/>
          <p:cNvPicPr>
            <a:picLocks noChangeAspect="1"/>
          </p:cNvPicPr>
          <p:nvPr/>
        </p:nvPicPr>
        <p:blipFill>
          <a:blip r:embed="rId4"/>
          <a:stretch>
            <a:fillRect/>
          </a:stretch>
        </p:blipFill>
        <p:spPr>
          <a:xfrm>
            <a:off x="2011336" y="437153"/>
            <a:ext cx="900991" cy="900991"/>
          </a:xfrm>
          <a:prstGeom prst="rect">
            <a:avLst/>
          </a:prstGeom>
        </p:spPr>
      </p:pic>
      <p:pic>
        <p:nvPicPr>
          <p:cNvPr id="7" name="Picture 6"/>
          <p:cNvPicPr>
            <a:picLocks noChangeAspect="1"/>
          </p:cNvPicPr>
          <p:nvPr/>
        </p:nvPicPr>
        <p:blipFill rotWithShape="1">
          <a:blip r:embed="rId5"/>
          <a:srcRect l="26188" t="346" r="27516"/>
          <a:stretch/>
        </p:blipFill>
        <p:spPr>
          <a:xfrm>
            <a:off x="3055434" y="0"/>
            <a:ext cx="4772722" cy="1828800"/>
          </a:xfrm>
          <a:prstGeom prst="rect">
            <a:avLst/>
          </a:prstGeom>
        </p:spPr>
      </p:pic>
      <p:sp>
        <p:nvSpPr>
          <p:cNvPr id="2" name="TextBox 1"/>
          <p:cNvSpPr txBox="1"/>
          <p:nvPr/>
        </p:nvSpPr>
        <p:spPr>
          <a:xfrm>
            <a:off x="0" y="1949823"/>
            <a:ext cx="12192000" cy="4425186"/>
          </a:xfrm>
          <a:prstGeom prst="rect">
            <a:avLst/>
          </a:prstGeom>
          <a:noFill/>
        </p:spPr>
        <p:txBody>
          <a:bodyPr wrap="square" rtlCol="0">
            <a:spAutoFit/>
          </a:bodyPr>
          <a:lstStyle/>
          <a:p>
            <a:pPr algn="just">
              <a:lnSpc>
                <a:spcPct val="107000"/>
              </a:lnSpc>
              <a:spcAft>
                <a:spcPts val="800"/>
              </a:spcAft>
            </a:pPr>
            <a:endParaRPr lang="en-US" b="1" spc="-15" dirty="0">
              <a:solidFill>
                <a:srgbClr val="3E3937"/>
              </a:solidFill>
              <a:latin typeface="Times New Roman" panose="02020603050405020304" pitchFamily="18" charset="0"/>
              <a:ea typeface="Arial" panose="020B0604020202020204" pitchFamily="34" charset="0"/>
              <a:cs typeface="Times New Roman" panose="02020603050405020304" pitchFamily="18" charset="0"/>
            </a:endParaRPr>
          </a:p>
          <a:p>
            <a:pPr algn="just">
              <a:lnSpc>
                <a:spcPct val="107000"/>
              </a:lnSpc>
              <a:spcAft>
                <a:spcPts val="800"/>
              </a:spcAft>
            </a:pPr>
            <a:r>
              <a:rPr lang="en-US" b="1" spc="-15" dirty="0">
                <a:solidFill>
                  <a:srgbClr val="3E3937"/>
                </a:solidFill>
                <a:latin typeface="Times New Roman" panose="02020603050405020304" pitchFamily="18" charset="0"/>
                <a:ea typeface="Arial" panose="020B0604020202020204" pitchFamily="34" charset="0"/>
                <a:cs typeface="Times New Roman" panose="02020603050405020304" pitchFamily="18" charset="0"/>
              </a:rPr>
              <a:t>	</a:t>
            </a:r>
            <a:r>
              <a:rPr lang="sq-AL" sz="2800" b="1"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Objekt</a:t>
            </a:r>
            <a:r>
              <a:rPr lang="en-US" sz="2800" b="1" spc="-15" dirty="0" err="1"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i</a:t>
            </a:r>
            <a:endParaRPr lang="en-US" sz="2800" b="1"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endParaRPr>
          </a:p>
          <a:p>
            <a:pPr algn="just">
              <a:lnSpc>
                <a:spcPct val="107000"/>
              </a:lnSpc>
              <a:spcAft>
                <a:spcPts val="800"/>
              </a:spcAft>
            </a:pPr>
            <a:r>
              <a:rPr lang="en-US"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Objekt </a:t>
            </a:r>
            <a:r>
              <a:rPr lang="sq-AL"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i </a:t>
            </a:r>
            <a:r>
              <a:rPr lang="sq-AL" sz="2800" spc="-15" dirty="0">
                <a:solidFill>
                  <a:srgbClr val="3E3937"/>
                </a:solidFill>
                <a:latin typeface="Times New Roman" panose="02020603050405020304" pitchFamily="18" charset="0"/>
                <a:ea typeface="Arial" panose="020B0604020202020204" pitchFamily="34" charset="0"/>
                <a:cs typeface="Times New Roman" panose="02020603050405020304" pitchFamily="18" charset="0"/>
              </a:rPr>
              <a:t>këtij Projekti </a:t>
            </a:r>
            <a:r>
              <a:rPr lang="sq-AL"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shkencor </a:t>
            </a:r>
            <a:r>
              <a:rPr lang="sq-AL" sz="2800" spc="-15" dirty="0">
                <a:solidFill>
                  <a:srgbClr val="3E3937"/>
                </a:solidFill>
                <a:latin typeface="Times New Roman" panose="02020603050405020304" pitchFamily="18" charset="0"/>
                <a:ea typeface="Arial" panose="020B0604020202020204" pitchFamily="34" charset="0"/>
                <a:cs typeface="Times New Roman" panose="02020603050405020304" pitchFamily="18" charset="0"/>
              </a:rPr>
              <a:t>është </a:t>
            </a:r>
            <a:r>
              <a:rPr lang="en-US"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L</a:t>
            </a:r>
            <a:r>
              <a:rPr lang="sq-AL"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etërkëmbimi</a:t>
            </a:r>
            <a:r>
              <a:rPr lang="sq-AL" sz="2800" spc="-15" dirty="0">
                <a:solidFill>
                  <a:srgbClr val="3E3937"/>
                </a:solidFill>
                <a:latin typeface="Times New Roman" panose="02020603050405020304" pitchFamily="18" charset="0"/>
                <a:ea typeface="Arial" panose="020B0604020202020204" pitchFamily="34" charset="0"/>
                <a:cs typeface="Times New Roman" panose="02020603050405020304" pitchFamily="18" charset="0"/>
              </a:rPr>
              <a:t>, i </a:t>
            </a:r>
            <a:r>
              <a:rPr lang="sq-AL"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p</a:t>
            </a:r>
            <a:r>
              <a:rPr lang="en-US" sz="2800" spc="-15" dirty="0" err="1"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anjohur</a:t>
            </a:r>
            <a:r>
              <a:rPr lang="sq-AL"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 </a:t>
            </a:r>
            <a:r>
              <a:rPr lang="sq-AL" sz="2800" spc="-15" dirty="0">
                <a:solidFill>
                  <a:srgbClr val="3E3937"/>
                </a:solidFill>
                <a:latin typeface="Times New Roman" panose="02020603050405020304" pitchFamily="18" charset="0"/>
                <a:ea typeface="Arial" panose="020B0604020202020204" pitchFamily="34" charset="0"/>
                <a:cs typeface="Times New Roman" panose="02020603050405020304" pitchFamily="18" charset="0"/>
              </a:rPr>
              <a:t>deri tashmë, i personalitetit të gjuhësisë shqiptare Profesor Eqerem Çabej me </a:t>
            </a:r>
            <a:r>
              <a:rPr lang="sq-AL"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personalitete</a:t>
            </a:r>
            <a:r>
              <a:rPr lang="en-US"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 </a:t>
            </a:r>
            <a:r>
              <a:rPr lang="sq-AL"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albanologë </a:t>
            </a:r>
            <a:r>
              <a:rPr lang="sq-AL" sz="2800" spc="-15" dirty="0">
                <a:solidFill>
                  <a:srgbClr val="3E3937"/>
                </a:solidFill>
                <a:latin typeface="Times New Roman" panose="02020603050405020304" pitchFamily="18" charset="0"/>
                <a:ea typeface="Arial" panose="020B0604020202020204" pitchFamily="34" charset="0"/>
                <a:cs typeface="Times New Roman" panose="02020603050405020304" pitchFamily="18" charset="0"/>
              </a:rPr>
              <a:t>të hapësirës </a:t>
            </a:r>
            <a:r>
              <a:rPr lang="sq-AL"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gjermanofolëse. </a:t>
            </a:r>
            <a:endParaRPr lang="en-US"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endParaRPr>
          </a:p>
          <a:p>
            <a:pPr algn="just">
              <a:lnSpc>
                <a:spcPct val="107000"/>
              </a:lnSpc>
              <a:spcAft>
                <a:spcPts val="800"/>
              </a:spcAft>
            </a:pPr>
            <a:r>
              <a:rPr lang="sq-AL"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Ai </a:t>
            </a:r>
            <a:r>
              <a:rPr lang="sq-AL" sz="2800" spc="-15" dirty="0">
                <a:solidFill>
                  <a:srgbClr val="3E3937"/>
                </a:solidFill>
                <a:latin typeface="Times New Roman" panose="02020603050405020304" pitchFamily="18" charset="0"/>
                <a:ea typeface="Arial" panose="020B0604020202020204" pitchFamily="34" charset="0"/>
                <a:cs typeface="Times New Roman" panose="02020603050405020304" pitchFamily="18" charset="0"/>
              </a:rPr>
              <a:t>daton në vite, tematika dhe rrethana të ndryshme, si p.sh. me: </a:t>
            </a:r>
            <a:r>
              <a:rPr lang="en-US"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W</a:t>
            </a:r>
            <a:r>
              <a:rPr lang="sq-AL"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ilfried </a:t>
            </a:r>
            <a:r>
              <a:rPr lang="sq-AL" sz="2800" spc="-15" dirty="0">
                <a:solidFill>
                  <a:srgbClr val="3E3937"/>
                </a:solidFill>
                <a:latin typeface="Times New Roman" panose="02020603050405020304" pitchFamily="18" charset="0"/>
                <a:ea typeface="Arial" panose="020B0604020202020204" pitchFamily="34" charset="0"/>
                <a:cs typeface="Times New Roman" panose="02020603050405020304" pitchFamily="18" charset="0"/>
              </a:rPr>
              <a:t>Fiedler, Oda Buchholz, Claus Haebler, Franz Babinger,Maximilan Lambertz </a:t>
            </a:r>
            <a:r>
              <a:rPr lang="sq-AL"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etj.</a:t>
            </a:r>
            <a:r>
              <a:rPr lang="en-US" sz="2400" dirty="0" smtClean="0">
                <a:latin typeface="Calibri" panose="020F0502020204030204" pitchFamily="34" charset="0"/>
                <a:ea typeface="Arial" panose="020B0604020202020204" pitchFamily="34" charset="0"/>
                <a:cs typeface="Times New Roman" panose="02020603050405020304" pitchFamily="18" charset="0"/>
              </a:rPr>
              <a:t> </a:t>
            </a:r>
          </a:p>
          <a:p>
            <a:pPr algn="just">
              <a:lnSpc>
                <a:spcPct val="107000"/>
              </a:lnSpc>
              <a:spcAft>
                <a:spcPts val="800"/>
              </a:spcAft>
            </a:pPr>
            <a:r>
              <a:rPr lang="en-US" sz="2800" spc="-15" dirty="0" err="1"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Shtrirja</a:t>
            </a:r>
            <a:r>
              <a:rPr lang="en-US"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 </a:t>
            </a:r>
            <a:r>
              <a:rPr lang="en-US" sz="2800" spc="-15" dirty="0" err="1"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kohore</a:t>
            </a:r>
            <a:r>
              <a:rPr lang="en-US"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 </a:t>
            </a:r>
            <a:r>
              <a:rPr lang="en-US" sz="2800" spc="-15" dirty="0" err="1"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nga</a:t>
            </a:r>
            <a:r>
              <a:rPr lang="en-US"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 </a:t>
            </a:r>
            <a:r>
              <a:rPr lang="sq-AL"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1939 </a:t>
            </a:r>
            <a:r>
              <a:rPr lang="sq-AL" sz="2800" spc="-15" dirty="0">
                <a:solidFill>
                  <a:srgbClr val="3E3937"/>
                </a:solidFill>
                <a:latin typeface="Times New Roman" panose="02020603050405020304" pitchFamily="18" charset="0"/>
                <a:ea typeface="Arial" panose="020B0604020202020204" pitchFamily="34" charset="0"/>
                <a:cs typeface="Times New Roman" panose="02020603050405020304" pitchFamily="18" charset="0"/>
              </a:rPr>
              <a:t>me Stadtmüller e deri në vitin 1978 me </a:t>
            </a:r>
            <a:r>
              <a:rPr lang="en-US" sz="2800" spc="-15" dirty="0">
                <a:solidFill>
                  <a:srgbClr val="3E3937"/>
                </a:solidFill>
                <a:latin typeface="Times New Roman" panose="02020603050405020304" pitchFamily="18" charset="0"/>
                <a:ea typeface="Arial" panose="020B0604020202020204" pitchFamily="34" charset="0"/>
                <a:cs typeface="Times New Roman" panose="02020603050405020304" pitchFamily="18" charset="0"/>
              </a:rPr>
              <a:t>W</a:t>
            </a:r>
            <a:r>
              <a:rPr lang="sq-AL" sz="2800" spc="-15" dirty="0">
                <a:solidFill>
                  <a:srgbClr val="3E3937"/>
                </a:solidFill>
                <a:latin typeface="Times New Roman" panose="02020603050405020304" pitchFamily="18" charset="0"/>
                <a:ea typeface="Arial" panose="020B0604020202020204" pitchFamily="34" charset="0"/>
                <a:cs typeface="Times New Roman" panose="02020603050405020304" pitchFamily="18" charset="0"/>
              </a:rPr>
              <a:t>ilfried </a:t>
            </a:r>
            <a:r>
              <a:rPr lang="sq-AL"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Fiedler</a:t>
            </a:r>
            <a:endParaRPr lang="en-US" sz="2800" spc="-15" dirty="0">
              <a:solidFill>
                <a:srgbClr val="3E3937"/>
              </a:solidFill>
              <a:latin typeface="Times New Roman" panose="02020603050405020304" pitchFamily="18" charset="0"/>
              <a:ea typeface="Arial" panose="020B0604020202020204" pitchFamily="34" charset="0"/>
              <a:cs typeface="Times New Roman" panose="02020603050405020304" pitchFamily="18" charset="0"/>
            </a:endParaRPr>
          </a:p>
          <a:p>
            <a:pPr algn="just">
              <a:lnSpc>
                <a:spcPct val="107000"/>
              </a:lnSpc>
              <a:spcAft>
                <a:spcPts val="800"/>
              </a:spcAft>
            </a:pPr>
            <a:r>
              <a:rPr lang="en-US" b="1" spc="-15" dirty="0">
                <a:solidFill>
                  <a:srgbClr val="3E3937"/>
                </a:solidFill>
                <a:latin typeface="Times New Roman" panose="02020603050405020304" pitchFamily="18" charset="0"/>
                <a:ea typeface="Arial" panose="020B0604020202020204" pitchFamily="34" charset="0"/>
                <a:cs typeface="Times New Roman" panose="02020603050405020304" pitchFamily="18" charset="0"/>
              </a:rPr>
              <a:t>				</a:t>
            </a:r>
            <a:endParaRPr lang="en-US" sz="1200" dirty="0">
              <a:solidFill>
                <a:prstClr val="black"/>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96964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8141491" y="378264"/>
            <a:ext cx="1047113" cy="969957"/>
          </a:xfrm>
          <a:prstGeom prst="rect">
            <a:avLst/>
          </a:prstGeom>
        </p:spPr>
      </p:pic>
      <p:pic>
        <p:nvPicPr>
          <p:cNvPr id="6" name="Picture 5"/>
          <p:cNvPicPr>
            <a:picLocks noChangeAspect="1"/>
          </p:cNvPicPr>
          <p:nvPr/>
        </p:nvPicPr>
        <p:blipFill>
          <a:blip r:embed="rId4"/>
          <a:stretch>
            <a:fillRect/>
          </a:stretch>
        </p:blipFill>
        <p:spPr>
          <a:xfrm>
            <a:off x="2011336" y="437153"/>
            <a:ext cx="900991" cy="900991"/>
          </a:xfrm>
          <a:prstGeom prst="rect">
            <a:avLst/>
          </a:prstGeom>
        </p:spPr>
      </p:pic>
      <p:pic>
        <p:nvPicPr>
          <p:cNvPr id="7" name="Picture 6"/>
          <p:cNvPicPr>
            <a:picLocks noChangeAspect="1"/>
          </p:cNvPicPr>
          <p:nvPr/>
        </p:nvPicPr>
        <p:blipFill rotWithShape="1">
          <a:blip r:embed="rId5"/>
          <a:srcRect l="26188" t="346" r="27516"/>
          <a:stretch/>
        </p:blipFill>
        <p:spPr>
          <a:xfrm>
            <a:off x="3055434" y="0"/>
            <a:ext cx="4772722" cy="1828800"/>
          </a:xfrm>
          <a:prstGeom prst="rect">
            <a:avLst/>
          </a:prstGeom>
        </p:spPr>
      </p:pic>
      <p:sp>
        <p:nvSpPr>
          <p:cNvPr id="2" name="TextBox 1"/>
          <p:cNvSpPr txBox="1"/>
          <p:nvPr/>
        </p:nvSpPr>
        <p:spPr>
          <a:xfrm>
            <a:off x="0" y="1949823"/>
            <a:ext cx="12192000" cy="4897623"/>
          </a:xfrm>
          <a:prstGeom prst="rect">
            <a:avLst/>
          </a:prstGeom>
          <a:noFill/>
        </p:spPr>
        <p:txBody>
          <a:bodyPr wrap="square" rtlCol="0">
            <a:spAutoFit/>
          </a:bodyPr>
          <a:lstStyle/>
          <a:p>
            <a:pPr algn="just">
              <a:lnSpc>
                <a:spcPct val="107000"/>
              </a:lnSpc>
              <a:spcAft>
                <a:spcPts val="800"/>
              </a:spcAft>
            </a:pPr>
            <a:r>
              <a:rPr lang="sq-AL"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Burimi material</a:t>
            </a:r>
            <a:r>
              <a:rPr lang="en-US"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 : </a:t>
            </a:r>
            <a:r>
              <a:rPr lang="sq-AL"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letra </a:t>
            </a:r>
            <a:r>
              <a:rPr lang="sq-AL" sz="2800" spc="-15" dirty="0">
                <a:solidFill>
                  <a:srgbClr val="3E3937"/>
                </a:solidFill>
                <a:latin typeface="Times New Roman" panose="02020603050405020304" pitchFamily="18" charset="0"/>
                <a:ea typeface="Arial" panose="020B0604020202020204" pitchFamily="34" charset="0"/>
                <a:cs typeface="Times New Roman" panose="02020603050405020304" pitchFamily="18" charset="0"/>
              </a:rPr>
              <a:t>dhe kartolina si mëposhtë:</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sq-AL"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a:t>
            </a:r>
            <a:r>
              <a:rPr lang="en-US"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W</a:t>
            </a:r>
            <a:r>
              <a:rPr lang="sq-AL"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ilfried </a:t>
            </a:r>
            <a:r>
              <a:rPr lang="sq-AL" sz="2800" spc="-15" dirty="0">
                <a:solidFill>
                  <a:srgbClr val="3E3937"/>
                </a:solidFill>
                <a:latin typeface="Times New Roman" panose="02020603050405020304" pitchFamily="18" charset="0"/>
                <a:ea typeface="Arial" panose="020B0604020202020204" pitchFamily="34" charset="0"/>
                <a:cs typeface="Times New Roman" panose="02020603050405020304" pitchFamily="18" charset="0"/>
              </a:rPr>
              <a:t>Fiedler	</a:t>
            </a:r>
            <a:r>
              <a:rPr lang="en-US"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	</a:t>
            </a:r>
            <a:r>
              <a:rPr lang="sq-AL"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a:t>
            </a:r>
            <a:r>
              <a:rPr lang="sq-AL" sz="2800" spc="-15" dirty="0">
                <a:solidFill>
                  <a:srgbClr val="3E3937"/>
                </a:solidFill>
                <a:latin typeface="Times New Roman" panose="02020603050405020304" pitchFamily="18" charset="0"/>
                <a:ea typeface="Arial" panose="020B0604020202020204" pitchFamily="34" charset="0"/>
                <a:cs typeface="Times New Roman" panose="02020603050405020304" pitchFamily="18" charset="0"/>
              </a:rPr>
              <a:t>1975-1978)		</a:t>
            </a:r>
            <a:r>
              <a:rPr lang="sq-AL"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24 </a:t>
            </a:r>
            <a:r>
              <a:rPr lang="sq-AL" sz="2800" spc="-15" dirty="0">
                <a:solidFill>
                  <a:srgbClr val="3E3937"/>
                </a:solidFill>
                <a:latin typeface="Times New Roman" panose="02020603050405020304" pitchFamily="18" charset="0"/>
                <a:ea typeface="Arial" panose="020B0604020202020204" pitchFamily="34" charset="0"/>
                <a:cs typeface="Times New Roman" panose="02020603050405020304" pitchFamily="18" charset="0"/>
              </a:rPr>
              <a:t>letra, kartolina, Berlin, Gjermani</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sq-AL" sz="2800" spc="-15" dirty="0">
                <a:solidFill>
                  <a:srgbClr val="3E3937"/>
                </a:solidFill>
                <a:latin typeface="Times New Roman" panose="02020603050405020304" pitchFamily="18" charset="0"/>
                <a:ea typeface="Arial" panose="020B0604020202020204" pitchFamily="34" charset="0"/>
                <a:cs typeface="Times New Roman" panose="02020603050405020304" pitchFamily="18" charset="0"/>
              </a:rPr>
              <a:t>-Oda Buchholz		(1973-1977)		6 letra, kartolina, Berlin, Gjermani</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sq-AL" sz="2800" spc="-15" dirty="0">
                <a:solidFill>
                  <a:srgbClr val="3E3937"/>
                </a:solidFill>
                <a:latin typeface="Times New Roman" panose="02020603050405020304" pitchFamily="18" charset="0"/>
                <a:ea typeface="Arial" panose="020B0604020202020204" pitchFamily="34" charset="0"/>
                <a:cs typeface="Times New Roman" panose="02020603050405020304" pitchFamily="18" charset="0"/>
              </a:rPr>
              <a:t>-Claus Haebler		(1966-1977)		5 letra, kartolina, Münster, Gjermani</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sq-AL" sz="2800" spc="-15" dirty="0">
                <a:solidFill>
                  <a:srgbClr val="3E3937"/>
                </a:solidFill>
                <a:latin typeface="Times New Roman" panose="02020603050405020304" pitchFamily="18" charset="0"/>
                <a:ea typeface="Arial" panose="020B0604020202020204" pitchFamily="34" charset="0"/>
                <a:cs typeface="Times New Roman" panose="02020603050405020304" pitchFamily="18" charset="0"/>
              </a:rPr>
              <a:t>-Franz Babinger		(1963-1967)		6 letra, München, Gjermani</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sq-AL" sz="2800" spc="-15" dirty="0">
                <a:solidFill>
                  <a:srgbClr val="3E3937"/>
                </a:solidFill>
                <a:latin typeface="Times New Roman" panose="02020603050405020304" pitchFamily="18" charset="0"/>
                <a:ea typeface="Arial" panose="020B0604020202020204" pitchFamily="34" charset="0"/>
                <a:cs typeface="Times New Roman" panose="02020603050405020304" pitchFamily="18" charset="0"/>
              </a:rPr>
              <a:t>-Johannes Faensen	</a:t>
            </a:r>
            <a:r>
              <a:rPr lang="en-US"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	</a:t>
            </a:r>
            <a:r>
              <a:rPr lang="sq-AL"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a:t>
            </a:r>
            <a:r>
              <a:rPr lang="sq-AL" sz="2800" spc="-15" dirty="0">
                <a:solidFill>
                  <a:srgbClr val="3E3937"/>
                </a:solidFill>
                <a:latin typeface="Times New Roman" panose="02020603050405020304" pitchFamily="18" charset="0"/>
                <a:ea typeface="Arial" panose="020B0604020202020204" pitchFamily="34" charset="0"/>
                <a:cs typeface="Times New Roman" panose="02020603050405020304" pitchFamily="18" charset="0"/>
              </a:rPr>
              <a:t>1976)		</a:t>
            </a:r>
            <a:r>
              <a:rPr lang="sq-AL"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2 </a:t>
            </a:r>
            <a:r>
              <a:rPr lang="sq-AL" sz="2800" spc="-15" dirty="0">
                <a:solidFill>
                  <a:srgbClr val="3E3937"/>
                </a:solidFill>
                <a:latin typeface="Times New Roman" panose="02020603050405020304" pitchFamily="18" charset="0"/>
                <a:ea typeface="Arial" panose="020B0604020202020204" pitchFamily="34" charset="0"/>
                <a:cs typeface="Times New Roman" panose="02020603050405020304" pitchFamily="18" charset="0"/>
              </a:rPr>
              <a:t>letra, Berlin, Gjermani</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sq-AL" sz="2800" spc="-15" dirty="0">
                <a:solidFill>
                  <a:srgbClr val="3E3937"/>
                </a:solidFill>
                <a:latin typeface="Times New Roman" panose="02020603050405020304" pitchFamily="18" charset="0"/>
                <a:ea typeface="Arial" panose="020B0604020202020204" pitchFamily="34" charset="0"/>
                <a:cs typeface="Times New Roman" panose="02020603050405020304" pitchFamily="18" charset="0"/>
              </a:rPr>
              <a:t>-Gerda Uhlisch		(1967-1975)		16 letra, Berlin, Gjermani</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sq-AL" sz="2800" spc="-15" dirty="0">
                <a:solidFill>
                  <a:srgbClr val="3E3937"/>
                </a:solidFill>
                <a:latin typeface="Times New Roman" panose="02020603050405020304" pitchFamily="18" charset="0"/>
                <a:ea typeface="Arial" panose="020B0604020202020204" pitchFamily="34" charset="0"/>
                <a:cs typeface="Times New Roman" panose="02020603050405020304" pitchFamily="18" charset="0"/>
              </a:rPr>
              <a:t>-Georg Stadtmüller	</a:t>
            </a:r>
            <a:r>
              <a:rPr lang="en-US"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	</a:t>
            </a:r>
            <a:r>
              <a:rPr lang="sq-AL"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a:t>
            </a:r>
            <a:r>
              <a:rPr lang="sq-AL" sz="2800" spc="-15" dirty="0">
                <a:solidFill>
                  <a:srgbClr val="3E3937"/>
                </a:solidFill>
                <a:latin typeface="Times New Roman" panose="02020603050405020304" pitchFamily="18" charset="0"/>
                <a:ea typeface="Arial" panose="020B0604020202020204" pitchFamily="34" charset="0"/>
                <a:cs typeface="Times New Roman" panose="02020603050405020304" pitchFamily="18" charset="0"/>
              </a:rPr>
              <a:t>1939)		</a:t>
            </a:r>
            <a:r>
              <a:rPr lang="sq-AL"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2 </a:t>
            </a:r>
            <a:r>
              <a:rPr lang="sq-AL" sz="2800" spc="-15" dirty="0">
                <a:solidFill>
                  <a:srgbClr val="3E3937"/>
                </a:solidFill>
                <a:latin typeface="Times New Roman" panose="02020603050405020304" pitchFamily="18" charset="0"/>
                <a:ea typeface="Arial" panose="020B0604020202020204" pitchFamily="34" charset="0"/>
                <a:cs typeface="Times New Roman" panose="02020603050405020304" pitchFamily="18" charset="0"/>
              </a:rPr>
              <a:t>letra, Leipzig, Gjermani</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b="1" spc="-15" dirty="0">
                <a:solidFill>
                  <a:srgbClr val="3E3937"/>
                </a:solidFill>
                <a:latin typeface="Times New Roman" panose="02020603050405020304" pitchFamily="18" charset="0"/>
                <a:ea typeface="Arial" panose="020B0604020202020204" pitchFamily="34" charset="0"/>
                <a:cs typeface="Times New Roman" panose="02020603050405020304" pitchFamily="18" charset="0"/>
              </a:rPr>
              <a:t>				</a:t>
            </a:r>
            <a:endParaRPr lang="en-US" sz="1200" dirty="0">
              <a:solidFill>
                <a:prstClr val="black"/>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837285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8141491" y="378264"/>
            <a:ext cx="1047113" cy="969957"/>
          </a:xfrm>
          <a:prstGeom prst="rect">
            <a:avLst/>
          </a:prstGeom>
        </p:spPr>
      </p:pic>
      <p:pic>
        <p:nvPicPr>
          <p:cNvPr id="6" name="Picture 5"/>
          <p:cNvPicPr>
            <a:picLocks noChangeAspect="1"/>
          </p:cNvPicPr>
          <p:nvPr/>
        </p:nvPicPr>
        <p:blipFill>
          <a:blip r:embed="rId4"/>
          <a:stretch>
            <a:fillRect/>
          </a:stretch>
        </p:blipFill>
        <p:spPr>
          <a:xfrm>
            <a:off x="2011336" y="437153"/>
            <a:ext cx="900991" cy="900991"/>
          </a:xfrm>
          <a:prstGeom prst="rect">
            <a:avLst/>
          </a:prstGeom>
        </p:spPr>
      </p:pic>
      <p:pic>
        <p:nvPicPr>
          <p:cNvPr id="7" name="Picture 6"/>
          <p:cNvPicPr>
            <a:picLocks noChangeAspect="1"/>
          </p:cNvPicPr>
          <p:nvPr/>
        </p:nvPicPr>
        <p:blipFill rotWithShape="1">
          <a:blip r:embed="rId5"/>
          <a:srcRect l="26188" t="346" r="27516"/>
          <a:stretch/>
        </p:blipFill>
        <p:spPr>
          <a:xfrm>
            <a:off x="3055434" y="0"/>
            <a:ext cx="4772722" cy="1828800"/>
          </a:xfrm>
          <a:prstGeom prst="rect">
            <a:avLst/>
          </a:prstGeom>
        </p:spPr>
      </p:pic>
      <p:sp>
        <p:nvSpPr>
          <p:cNvPr id="2" name="TextBox 1"/>
          <p:cNvSpPr txBox="1"/>
          <p:nvPr/>
        </p:nvSpPr>
        <p:spPr>
          <a:xfrm>
            <a:off x="0" y="1949823"/>
            <a:ext cx="12192000" cy="5541132"/>
          </a:xfrm>
          <a:prstGeom prst="rect">
            <a:avLst/>
          </a:prstGeom>
          <a:noFill/>
        </p:spPr>
        <p:txBody>
          <a:bodyPr wrap="square" rtlCol="0">
            <a:spAutoFit/>
          </a:bodyPr>
          <a:lstStyle/>
          <a:p>
            <a:pPr algn="just">
              <a:lnSpc>
                <a:spcPct val="107000"/>
              </a:lnSpc>
              <a:spcAft>
                <a:spcPts val="800"/>
              </a:spcAft>
            </a:pPr>
            <a:r>
              <a:rPr lang="en-US" sz="3200" b="1"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	</a:t>
            </a:r>
            <a:r>
              <a:rPr lang="sq-AL" sz="3200" b="1"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a:t>
            </a:r>
            <a:r>
              <a:rPr lang="sq-AL" sz="3200" b="1" spc="-15" dirty="0">
                <a:solidFill>
                  <a:srgbClr val="3E3937"/>
                </a:solidFill>
                <a:latin typeface="Times New Roman" panose="02020603050405020304" pitchFamily="18" charset="0"/>
                <a:ea typeface="Arial" panose="020B0604020202020204" pitchFamily="34" charset="0"/>
                <a:cs typeface="Times New Roman" panose="02020603050405020304" pitchFamily="18" charset="0"/>
              </a:rPr>
              <a:t>Shpesh kur i shkruan një miku është më shumë rasti, sesa tema e letrës...” </a:t>
            </a:r>
            <a:r>
              <a:rPr lang="sq-AL" sz="3200" spc="-15" dirty="0">
                <a:solidFill>
                  <a:srgbClr val="3E3937"/>
                </a:solidFill>
                <a:latin typeface="Times New Roman" panose="02020603050405020304" pitchFamily="18" charset="0"/>
                <a:ea typeface="Arial" panose="020B0604020202020204" pitchFamily="34" charset="0"/>
                <a:cs typeface="Times New Roman" panose="02020603050405020304" pitchFamily="18" charset="0"/>
              </a:rPr>
              <a:t>Goethe</a:t>
            </a:r>
            <a:endParaRPr lang="en-US" sz="3200" b="1"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endParaRPr>
          </a:p>
          <a:p>
            <a:pPr algn="just">
              <a:lnSpc>
                <a:spcPct val="107000"/>
              </a:lnSpc>
              <a:spcAft>
                <a:spcPts val="800"/>
              </a:spcAft>
            </a:pPr>
            <a:r>
              <a:rPr lang="sq-AL"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 </a:t>
            </a:r>
            <a:r>
              <a:rPr lang="sq-AL" sz="2800" spc="-15" dirty="0">
                <a:solidFill>
                  <a:srgbClr val="3E3937"/>
                </a:solidFill>
                <a:latin typeface="Times New Roman" panose="02020603050405020304" pitchFamily="18" charset="0"/>
                <a:ea typeface="Arial" panose="020B0604020202020204" pitchFamily="34" charset="0"/>
                <a:cs typeface="Times New Roman" panose="02020603050405020304" pitchFamily="18" charset="0"/>
              </a:rPr>
              <a:t>(Goethe an </a:t>
            </a:r>
            <a:r>
              <a:rPr lang="en-US"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W</a:t>
            </a:r>
            <a:r>
              <a:rPr lang="sq-AL"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inckelmann </a:t>
            </a:r>
            <a:r>
              <a:rPr lang="en-US" sz="2400" dirty="0" smtClean="0">
                <a:latin typeface="Calibri" panose="020F0502020204030204" pitchFamily="34" charset="0"/>
                <a:ea typeface="Arial" panose="020B0604020202020204" pitchFamily="34" charset="0"/>
                <a:cs typeface="Times New Roman" panose="02020603050405020304" pitchFamily="18" charset="0"/>
              </a:rPr>
              <a:t>-</a:t>
            </a:r>
            <a:r>
              <a:rPr lang="sq-AL"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J</a:t>
            </a:r>
            <a:r>
              <a:rPr lang="sq-AL" sz="2800" spc="-15" dirty="0">
                <a:solidFill>
                  <a:srgbClr val="3E3937"/>
                </a:solidFill>
                <a:latin typeface="Times New Roman" panose="02020603050405020304" pitchFamily="18" charset="0"/>
                <a:ea typeface="Arial" panose="020B0604020202020204" pitchFamily="34" charset="0"/>
                <a:cs typeface="Times New Roman" panose="02020603050405020304" pitchFamily="18" charset="0"/>
              </a:rPr>
              <a:t>. </a:t>
            </a:r>
            <a:r>
              <a:rPr lang="en-US"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W</a:t>
            </a:r>
            <a:r>
              <a:rPr lang="sq-AL"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 </a:t>
            </a:r>
            <a:r>
              <a:rPr lang="sq-AL" sz="2800" spc="-15" dirty="0">
                <a:solidFill>
                  <a:srgbClr val="3E3937"/>
                </a:solidFill>
                <a:latin typeface="Times New Roman" panose="02020603050405020304" pitchFamily="18" charset="0"/>
                <a:ea typeface="Arial" panose="020B0604020202020204" pitchFamily="34" charset="0"/>
                <a:cs typeface="Times New Roman" panose="02020603050405020304" pitchFamily="18" charset="0"/>
              </a:rPr>
              <a:t>v. </a:t>
            </a:r>
            <a:r>
              <a:rPr lang="sq-AL"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Goeth</a:t>
            </a:r>
            <a:r>
              <a:rPr lang="en-US"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e </a:t>
            </a:r>
            <a:r>
              <a:rPr lang="en-US" sz="2800" spc="-15" dirty="0" err="1"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Werke</a:t>
            </a:r>
            <a:r>
              <a:rPr lang="en-US"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 W</a:t>
            </a:r>
            <a:r>
              <a:rPr lang="sq-AL"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eimarer </a:t>
            </a:r>
            <a:r>
              <a:rPr lang="sq-AL" sz="2800" spc="-15" dirty="0">
                <a:solidFill>
                  <a:srgbClr val="3E3937"/>
                </a:solidFill>
                <a:latin typeface="Times New Roman" panose="02020603050405020304" pitchFamily="18" charset="0"/>
                <a:ea typeface="Arial" panose="020B0604020202020204" pitchFamily="34" charset="0"/>
                <a:cs typeface="Times New Roman" panose="02020603050405020304" pitchFamily="18" charset="0"/>
              </a:rPr>
              <a:t>Ausgabe, </a:t>
            </a:r>
            <a:r>
              <a:rPr lang="sq-AL"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1</a:t>
            </a:r>
            <a:r>
              <a:rPr lang="en-US"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a:t>
            </a:r>
            <a:r>
              <a:rPr lang="sq-AL"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46, </a:t>
            </a:r>
            <a:r>
              <a:rPr lang="sq-AL" sz="2800" spc="-15" dirty="0">
                <a:solidFill>
                  <a:srgbClr val="3E3937"/>
                </a:solidFill>
                <a:latin typeface="Times New Roman" panose="02020603050405020304" pitchFamily="18" charset="0"/>
                <a:ea typeface="Arial" panose="020B0604020202020204" pitchFamily="34" charset="0"/>
                <a:cs typeface="Times New Roman" panose="02020603050405020304" pitchFamily="18" charset="0"/>
              </a:rPr>
              <a:t>1891, </a:t>
            </a:r>
            <a:r>
              <a:rPr lang="sq-AL"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fq.11)</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sq-AL"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Letërkëmbimi</a:t>
            </a:r>
            <a:r>
              <a:rPr lang="en-US"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 </a:t>
            </a:r>
            <a:r>
              <a:rPr lang="sq-AL"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është </a:t>
            </a:r>
            <a:r>
              <a:rPr lang="sq-AL" sz="2800" spc="-15" dirty="0">
                <a:solidFill>
                  <a:srgbClr val="3E3937"/>
                </a:solidFill>
                <a:latin typeface="Times New Roman" panose="02020603050405020304" pitchFamily="18" charset="0"/>
                <a:ea typeface="Arial" panose="020B0604020202020204" pitchFamily="34" charset="0"/>
                <a:cs typeface="Times New Roman" panose="02020603050405020304" pitchFamily="18" charset="0"/>
              </a:rPr>
              <a:t>një mjet komunikimi joformal, i karakterizuar nga </a:t>
            </a:r>
            <a:r>
              <a:rPr lang="sq-AL" sz="2800" b="1" spc="-15" dirty="0">
                <a:solidFill>
                  <a:srgbClr val="3E3937"/>
                </a:solidFill>
                <a:latin typeface="Times New Roman" panose="02020603050405020304" pitchFamily="18" charset="0"/>
                <a:ea typeface="Arial" panose="020B0604020202020204" pitchFamily="34" charset="0"/>
                <a:cs typeface="Times New Roman" panose="02020603050405020304" pitchFamily="18" charset="0"/>
              </a:rPr>
              <a:t>jozyrtariteti, spontaniteti, individualiteti dhe nga konfidencialiteti</a:t>
            </a:r>
            <a:r>
              <a:rPr lang="sq-AL" sz="2800" spc="-15" dirty="0">
                <a:solidFill>
                  <a:srgbClr val="3E3937"/>
                </a:solidFill>
                <a:latin typeface="Times New Roman" panose="02020603050405020304" pitchFamily="18" charset="0"/>
                <a:ea typeface="Arial" panose="020B0604020202020204" pitchFamily="34" charset="0"/>
                <a:cs typeface="Times New Roman" panose="02020603050405020304" pitchFamily="18" charset="0"/>
              </a:rPr>
              <a:t> si dhe </a:t>
            </a:r>
            <a:r>
              <a:rPr lang="sq-AL" sz="2800" b="1"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mos</a:t>
            </a:r>
            <a:r>
              <a:rPr lang="en-US" sz="2800" b="1"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a:t>
            </a:r>
            <a:r>
              <a:rPr lang="sq-AL"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 </a:t>
            </a:r>
            <a:r>
              <a:rPr lang="sq-AL" sz="2800" b="1" spc="-15" dirty="0">
                <a:solidFill>
                  <a:srgbClr val="3E3937"/>
                </a:solidFill>
                <a:latin typeface="Times New Roman" panose="02020603050405020304" pitchFamily="18" charset="0"/>
                <a:ea typeface="Arial" panose="020B0604020202020204" pitchFamily="34" charset="0"/>
                <a:cs typeface="Times New Roman" panose="02020603050405020304" pitchFamily="18" charset="0"/>
              </a:rPr>
              <a:t>riprodhueshmëria,</a:t>
            </a:r>
            <a:r>
              <a:rPr lang="sq-AL" sz="2800" spc="-15" dirty="0">
                <a:solidFill>
                  <a:srgbClr val="3E3937"/>
                </a:solidFill>
                <a:latin typeface="Times New Roman" panose="02020603050405020304" pitchFamily="18" charset="0"/>
                <a:ea typeface="Arial" panose="020B0604020202020204" pitchFamily="34" charset="0"/>
                <a:cs typeface="Times New Roman" panose="02020603050405020304" pitchFamily="18" charset="0"/>
              </a:rPr>
              <a:t> pra disponueshmëria në kuptimin juridik. </a:t>
            </a:r>
            <a:endParaRPr lang="en-US"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endParaRPr>
          </a:p>
          <a:p>
            <a:pPr algn="just">
              <a:lnSpc>
                <a:spcPct val="107000"/>
              </a:lnSpc>
              <a:spcAft>
                <a:spcPts val="800"/>
              </a:spcAft>
            </a:pPr>
            <a:r>
              <a:rPr lang="sq-AL"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Përmbajtja </a:t>
            </a:r>
            <a:r>
              <a:rPr lang="sq-AL" sz="2800" spc="-15" dirty="0">
                <a:solidFill>
                  <a:srgbClr val="3E3937"/>
                </a:solidFill>
                <a:latin typeface="Times New Roman" panose="02020603050405020304" pitchFamily="18" charset="0"/>
                <a:ea typeface="Arial" panose="020B0604020202020204" pitchFamily="34" charset="0"/>
                <a:cs typeface="Times New Roman" panose="02020603050405020304" pitchFamily="18" charset="0"/>
              </a:rPr>
              <a:t>nuk është e përcaktuar detyrimisht objektivisht, por subjektet ndryshojnë, trajtohen me shkallë të ndryshme të plotësisë, janë vetëm joplotësisht të kontrollueshëm në lidhje me pretendimin e së </a:t>
            </a:r>
            <a:r>
              <a:rPr lang="sq-AL"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vërtetës.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b="1" spc="-15" dirty="0">
                <a:solidFill>
                  <a:srgbClr val="3E3937"/>
                </a:solidFill>
                <a:latin typeface="Times New Roman" panose="02020603050405020304" pitchFamily="18" charset="0"/>
                <a:ea typeface="Arial" panose="020B0604020202020204" pitchFamily="34" charset="0"/>
                <a:cs typeface="Times New Roman" panose="02020603050405020304" pitchFamily="18" charset="0"/>
              </a:rPr>
              <a:t>				</a:t>
            </a:r>
            <a:endParaRPr lang="en-US" sz="1200" dirty="0">
              <a:solidFill>
                <a:prstClr val="black"/>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591083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8141491" y="378264"/>
            <a:ext cx="1047113" cy="969957"/>
          </a:xfrm>
          <a:prstGeom prst="rect">
            <a:avLst/>
          </a:prstGeom>
        </p:spPr>
      </p:pic>
      <p:pic>
        <p:nvPicPr>
          <p:cNvPr id="6" name="Picture 5"/>
          <p:cNvPicPr>
            <a:picLocks noChangeAspect="1"/>
          </p:cNvPicPr>
          <p:nvPr/>
        </p:nvPicPr>
        <p:blipFill>
          <a:blip r:embed="rId4"/>
          <a:stretch>
            <a:fillRect/>
          </a:stretch>
        </p:blipFill>
        <p:spPr>
          <a:xfrm>
            <a:off x="2011336" y="437153"/>
            <a:ext cx="900991" cy="900991"/>
          </a:xfrm>
          <a:prstGeom prst="rect">
            <a:avLst/>
          </a:prstGeom>
        </p:spPr>
      </p:pic>
      <p:pic>
        <p:nvPicPr>
          <p:cNvPr id="7" name="Picture 6"/>
          <p:cNvPicPr>
            <a:picLocks noChangeAspect="1"/>
          </p:cNvPicPr>
          <p:nvPr/>
        </p:nvPicPr>
        <p:blipFill rotWithShape="1">
          <a:blip r:embed="rId5"/>
          <a:srcRect l="26188" t="346" r="27516"/>
          <a:stretch/>
        </p:blipFill>
        <p:spPr>
          <a:xfrm>
            <a:off x="3055434" y="0"/>
            <a:ext cx="4772722" cy="1828800"/>
          </a:xfrm>
          <a:prstGeom prst="rect">
            <a:avLst/>
          </a:prstGeom>
        </p:spPr>
      </p:pic>
      <p:sp>
        <p:nvSpPr>
          <p:cNvPr id="2" name="TextBox 1"/>
          <p:cNvSpPr txBox="1"/>
          <p:nvPr/>
        </p:nvSpPr>
        <p:spPr>
          <a:xfrm>
            <a:off x="0" y="1949823"/>
            <a:ext cx="12192000" cy="5080109"/>
          </a:xfrm>
          <a:prstGeom prst="rect">
            <a:avLst/>
          </a:prstGeom>
          <a:noFill/>
        </p:spPr>
        <p:txBody>
          <a:bodyPr wrap="square" rtlCol="0">
            <a:spAutoFit/>
          </a:bodyPr>
          <a:lstStyle/>
          <a:p>
            <a:pPr algn="just">
              <a:lnSpc>
                <a:spcPct val="107000"/>
              </a:lnSpc>
              <a:spcAft>
                <a:spcPts val="800"/>
              </a:spcAft>
            </a:pPr>
            <a:r>
              <a:rPr lang="sq-AL" sz="3200" b="1"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a:t>
            </a:r>
            <a:r>
              <a:rPr lang="sq-AL" sz="3200" b="1" spc="-15" dirty="0">
                <a:solidFill>
                  <a:srgbClr val="3E3937"/>
                </a:solidFill>
                <a:latin typeface="Times New Roman" panose="02020603050405020304" pitchFamily="18" charset="0"/>
                <a:ea typeface="Arial" panose="020B0604020202020204" pitchFamily="34" charset="0"/>
                <a:cs typeface="Times New Roman" panose="02020603050405020304" pitchFamily="18" charset="0"/>
              </a:rPr>
              <a:t>Shpesh kur i shkruan një miku është më shumë rasti, sesa tema e letrës...” </a:t>
            </a:r>
            <a:r>
              <a:rPr lang="sq-AL" sz="3200" spc="-15" dirty="0">
                <a:solidFill>
                  <a:srgbClr val="3E3937"/>
                </a:solidFill>
                <a:latin typeface="Times New Roman" panose="02020603050405020304" pitchFamily="18" charset="0"/>
                <a:ea typeface="Arial" panose="020B0604020202020204" pitchFamily="34" charset="0"/>
                <a:cs typeface="Times New Roman" panose="02020603050405020304" pitchFamily="18" charset="0"/>
              </a:rPr>
              <a:t>Goethe</a:t>
            </a:r>
            <a:endParaRPr lang="en-US" sz="3200" b="1"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endParaRPr>
          </a:p>
          <a:p>
            <a:pPr algn="just">
              <a:lnSpc>
                <a:spcPct val="107000"/>
              </a:lnSpc>
              <a:spcAft>
                <a:spcPts val="800"/>
              </a:spcAft>
            </a:pPr>
            <a:r>
              <a:rPr lang="sq-AL"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 </a:t>
            </a:r>
            <a:r>
              <a:rPr lang="sq-AL" sz="2800" spc="-15" dirty="0">
                <a:solidFill>
                  <a:srgbClr val="3E3937"/>
                </a:solidFill>
                <a:latin typeface="Times New Roman" panose="02020603050405020304" pitchFamily="18" charset="0"/>
                <a:ea typeface="Arial" panose="020B0604020202020204" pitchFamily="34" charset="0"/>
                <a:cs typeface="Times New Roman" panose="02020603050405020304" pitchFamily="18" charset="0"/>
              </a:rPr>
              <a:t>(Goethe an </a:t>
            </a:r>
            <a:r>
              <a:rPr lang="en-US"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W</a:t>
            </a:r>
            <a:r>
              <a:rPr lang="sq-AL"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inckelmann </a:t>
            </a:r>
            <a:r>
              <a:rPr lang="en-US" sz="2400" dirty="0" smtClean="0">
                <a:solidFill>
                  <a:prstClr val="black"/>
                </a:solidFill>
                <a:ea typeface="Arial" panose="020B0604020202020204" pitchFamily="34" charset="0"/>
                <a:cs typeface="Times New Roman" panose="02020603050405020304" pitchFamily="18" charset="0"/>
              </a:rPr>
              <a:t>-</a:t>
            </a:r>
            <a:r>
              <a:rPr lang="sq-AL"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J</a:t>
            </a:r>
            <a:r>
              <a:rPr lang="sq-AL" sz="2800" spc="-15" dirty="0">
                <a:solidFill>
                  <a:srgbClr val="3E3937"/>
                </a:solidFill>
                <a:latin typeface="Times New Roman" panose="02020603050405020304" pitchFamily="18" charset="0"/>
                <a:ea typeface="Arial" panose="020B0604020202020204" pitchFamily="34" charset="0"/>
                <a:cs typeface="Times New Roman" panose="02020603050405020304" pitchFamily="18" charset="0"/>
              </a:rPr>
              <a:t>. </a:t>
            </a:r>
            <a:r>
              <a:rPr lang="en-US"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W</a:t>
            </a:r>
            <a:r>
              <a:rPr lang="sq-AL"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 </a:t>
            </a:r>
            <a:r>
              <a:rPr lang="sq-AL" sz="2800" spc="-15" dirty="0">
                <a:solidFill>
                  <a:srgbClr val="3E3937"/>
                </a:solidFill>
                <a:latin typeface="Times New Roman" panose="02020603050405020304" pitchFamily="18" charset="0"/>
                <a:ea typeface="Arial" panose="020B0604020202020204" pitchFamily="34" charset="0"/>
                <a:cs typeface="Times New Roman" panose="02020603050405020304" pitchFamily="18" charset="0"/>
              </a:rPr>
              <a:t>v. </a:t>
            </a:r>
            <a:r>
              <a:rPr lang="sq-AL"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Goeth</a:t>
            </a:r>
            <a:r>
              <a:rPr lang="en-US"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e </a:t>
            </a:r>
            <a:r>
              <a:rPr lang="en-US" sz="2800" spc="-15" dirty="0" err="1"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Werke</a:t>
            </a:r>
            <a:r>
              <a:rPr lang="en-US"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 W</a:t>
            </a:r>
            <a:r>
              <a:rPr lang="sq-AL"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eimarer </a:t>
            </a:r>
            <a:r>
              <a:rPr lang="sq-AL" sz="2800" spc="-15" dirty="0">
                <a:solidFill>
                  <a:srgbClr val="3E3937"/>
                </a:solidFill>
                <a:latin typeface="Times New Roman" panose="02020603050405020304" pitchFamily="18" charset="0"/>
                <a:ea typeface="Arial" panose="020B0604020202020204" pitchFamily="34" charset="0"/>
                <a:cs typeface="Times New Roman" panose="02020603050405020304" pitchFamily="18" charset="0"/>
              </a:rPr>
              <a:t>Ausgabe, </a:t>
            </a:r>
            <a:r>
              <a:rPr lang="sq-AL"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1</a:t>
            </a:r>
            <a:r>
              <a:rPr lang="en-US"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a:t>
            </a:r>
            <a:r>
              <a:rPr lang="sq-AL"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46, </a:t>
            </a:r>
            <a:r>
              <a:rPr lang="sq-AL" sz="2800" spc="-15" dirty="0">
                <a:solidFill>
                  <a:srgbClr val="3E3937"/>
                </a:solidFill>
                <a:latin typeface="Times New Roman" panose="02020603050405020304" pitchFamily="18" charset="0"/>
                <a:ea typeface="Arial" panose="020B0604020202020204" pitchFamily="34" charset="0"/>
                <a:cs typeface="Times New Roman" panose="02020603050405020304" pitchFamily="18" charset="0"/>
              </a:rPr>
              <a:t>1891, </a:t>
            </a:r>
            <a:r>
              <a:rPr lang="sq-AL" sz="28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fq.11)</a:t>
            </a:r>
            <a:endParaRPr lang="en-US" sz="2400" dirty="0">
              <a:solidFill>
                <a:prstClr val="black"/>
              </a:solidFill>
              <a:ea typeface="Calibri" panose="020F0502020204030204" pitchFamily="34" charset="0"/>
              <a:cs typeface="Times New Roman" panose="02020603050405020304" pitchFamily="18" charset="0"/>
            </a:endParaRPr>
          </a:p>
          <a:p>
            <a:pPr algn="just">
              <a:lnSpc>
                <a:spcPct val="107000"/>
              </a:lnSpc>
              <a:spcAft>
                <a:spcPts val="800"/>
              </a:spcAft>
            </a:pPr>
            <a:r>
              <a:rPr lang="sq-AL" sz="2800" b="1"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Nuk </a:t>
            </a:r>
            <a:r>
              <a:rPr lang="sq-AL" sz="2800" b="1" spc="-15" dirty="0">
                <a:solidFill>
                  <a:srgbClr val="3E3937"/>
                </a:solidFill>
                <a:latin typeface="Times New Roman" panose="02020603050405020304" pitchFamily="18" charset="0"/>
                <a:ea typeface="Arial" panose="020B0604020202020204" pitchFamily="34" charset="0"/>
                <a:cs typeface="Times New Roman" panose="02020603050405020304" pitchFamily="18" charset="0"/>
              </a:rPr>
              <a:t>ka korrespondencë pa njohje të pjesshme me personin dhe problemin, dhe gjithashtu jo pa një mungesë të caktuar njohjeje me </a:t>
            </a:r>
            <a:r>
              <a:rPr lang="sq-AL" sz="2800" b="1"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person</a:t>
            </a:r>
            <a:r>
              <a:rPr lang="en-US" sz="2800" b="1"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in</a:t>
            </a:r>
            <a:r>
              <a:rPr lang="sq-AL" sz="2800" b="1"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 </a:t>
            </a:r>
            <a:r>
              <a:rPr lang="sq-AL" sz="2800" b="1" spc="-15" dirty="0">
                <a:solidFill>
                  <a:srgbClr val="3E3937"/>
                </a:solidFill>
                <a:latin typeface="Times New Roman" panose="02020603050405020304" pitchFamily="18" charset="0"/>
                <a:ea typeface="Arial" panose="020B0604020202020204" pitchFamily="34" charset="0"/>
                <a:cs typeface="Times New Roman" panose="02020603050405020304" pitchFamily="18" charset="0"/>
              </a:rPr>
              <a:t>dhe çështjen. </a:t>
            </a:r>
            <a:endParaRPr lang="en-US" sz="2400" dirty="0">
              <a:solidFill>
                <a:prstClr val="black"/>
              </a:solidFill>
              <a:ea typeface="Calibri" panose="020F0502020204030204" pitchFamily="34" charset="0"/>
              <a:cs typeface="Times New Roman" panose="02020603050405020304" pitchFamily="18" charset="0"/>
            </a:endParaRPr>
          </a:p>
          <a:p>
            <a:pPr algn="just">
              <a:lnSpc>
                <a:spcPct val="107000"/>
              </a:lnSpc>
              <a:spcAft>
                <a:spcPts val="800"/>
              </a:spcAft>
            </a:pPr>
            <a:r>
              <a:rPr lang="sq-AL" sz="2800" spc="-15" dirty="0">
                <a:solidFill>
                  <a:srgbClr val="3E3937"/>
                </a:solidFill>
                <a:latin typeface="Times New Roman" panose="02020603050405020304" pitchFamily="18" charset="0"/>
                <a:ea typeface="Arial" panose="020B0604020202020204" pitchFamily="34" charset="0"/>
                <a:cs typeface="Times New Roman" panose="02020603050405020304" pitchFamily="18" charset="0"/>
              </a:rPr>
              <a:t>Meqenëse shkëmbimi është i sinqertë</a:t>
            </a:r>
            <a:r>
              <a:rPr lang="sq-AL" sz="2800" b="1" spc="-15" dirty="0">
                <a:solidFill>
                  <a:srgbClr val="3E3937"/>
                </a:solidFill>
                <a:latin typeface="Times New Roman" panose="02020603050405020304" pitchFamily="18" charset="0"/>
                <a:ea typeface="Arial" panose="020B0604020202020204" pitchFamily="34" charset="0"/>
                <a:cs typeface="Times New Roman" panose="02020603050405020304" pitchFamily="18" charset="0"/>
              </a:rPr>
              <a:t>, letra që komunikon zbulon marrëdhënie të caktuara midis veprimtarisë njohëse individuale dhe kolektive, si dhe </a:t>
            </a:r>
            <a:r>
              <a:rPr lang="sq-AL" sz="2800" b="1"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historike…</a:t>
            </a:r>
            <a:endParaRPr lang="en-US" sz="2400" dirty="0">
              <a:solidFill>
                <a:prstClr val="black"/>
              </a:solidFill>
              <a:ea typeface="Calibri" panose="020F0502020204030204" pitchFamily="34" charset="0"/>
              <a:cs typeface="Times New Roman" panose="02020603050405020304" pitchFamily="18" charset="0"/>
            </a:endParaRPr>
          </a:p>
          <a:p>
            <a:pPr algn="just">
              <a:lnSpc>
                <a:spcPct val="107000"/>
              </a:lnSpc>
              <a:spcAft>
                <a:spcPts val="800"/>
              </a:spcAft>
            </a:pPr>
            <a:r>
              <a:rPr lang="en-US" b="1" spc="-15" dirty="0">
                <a:solidFill>
                  <a:srgbClr val="3E3937"/>
                </a:solidFill>
                <a:latin typeface="Times New Roman" panose="02020603050405020304" pitchFamily="18" charset="0"/>
                <a:ea typeface="Arial" panose="020B0604020202020204" pitchFamily="34" charset="0"/>
                <a:cs typeface="Times New Roman" panose="02020603050405020304" pitchFamily="18" charset="0"/>
              </a:rPr>
              <a:t>				</a:t>
            </a:r>
            <a:endParaRPr lang="en-US" sz="1200" dirty="0">
              <a:solidFill>
                <a:prstClr val="black"/>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014009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8141491" y="378264"/>
            <a:ext cx="1047113" cy="969957"/>
          </a:xfrm>
          <a:prstGeom prst="rect">
            <a:avLst/>
          </a:prstGeom>
        </p:spPr>
      </p:pic>
      <p:pic>
        <p:nvPicPr>
          <p:cNvPr id="6" name="Picture 5"/>
          <p:cNvPicPr>
            <a:picLocks noChangeAspect="1"/>
          </p:cNvPicPr>
          <p:nvPr/>
        </p:nvPicPr>
        <p:blipFill>
          <a:blip r:embed="rId4"/>
          <a:stretch>
            <a:fillRect/>
          </a:stretch>
        </p:blipFill>
        <p:spPr>
          <a:xfrm>
            <a:off x="2011336" y="437153"/>
            <a:ext cx="900991" cy="900991"/>
          </a:xfrm>
          <a:prstGeom prst="rect">
            <a:avLst/>
          </a:prstGeom>
        </p:spPr>
      </p:pic>
      <p:pic>
        <p:nvPicPr>
          <p:cNvPr id="7" name="Picture 6"/>
          <p:cNvPicPr>
            <a:picLocks noChangeAspect="1"/>
          </p:cNvPicPr>
          <p:nvPr/>
        </p:nvPicPr>
        <p:blipFill rotWithShape="1">
          <a:blip r:embed="rId5"/>
          <a:srcRect l="26188" t="346" r="27516"/>
          <a:stretch/>
        </p:blipFill>
        <p:spPr>
          <a:xfrm>
            <a:off x="3055434" y="0"/>
            <a:ext cx="4772722" cy="1828800"/>
          </a:xfrm>
          <a:prstGeom prst="rect">
            <a:avLst/>
          </a:prstGeom>
        </p:spPr>
      </p:pic>
      <p:sp>
        <p:nvSpPr>
          <p:cNvPr id="2" name="TextBox 1"/>
          <p:cNvSpPr txBox="1"/>
          <p:nvPr/>
        </p:nvSpPr>
        <p:spPr>
          <a:xfrm>
            <a:off x="0" y="1949823"/>
            <a:ext cx="12192000" cy="5245154"/>
          </a:xfrm>
          <a:prstGeom prst="rect">
            <a:avLst/>
          </a:prstGeom>
          <a:noFill/>
        </p:spPr>
        <p:txBody>
          <a:bodyPr wrap="square" rtlCol="0">
            <a:spAutoFit/>
          </a:bodyPr>
          <a:lstStyle/>
          <a:p>
            <a:pPr algn="just">
              <a:lnSpc>
                <a:spcPct val="107000"/>
              </a:lnSpc>
              <a:spcAft>
                <a:spcPts val="800"/>
              </a:spcAft>
            </a:pPr>
            <a:r>
              <a:rPr lang="en-US" sz="3200" b="1"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	</a:t>
            </a:r>
            <a:r>
              <a:rPr lang="en-US" sz="3200" b="1" spc="-15" dirty="0" err="1"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Hipotezat</a:t>
            </a:r>
            <a:r>
              <a:rPr lang="en-US" sz="3200" b="1"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 </a:t>
            </a:r>
            <a:endParaRPr lang="en-US" sz="2800" dirty="0">
              <a:solidFill>
                <a:prstClr val="black"/>
              </a:solidFill>
              <a:ea typeface="Calibri" panose="020F0502020204030204" pitchFamily="34" charset="0"/>
              <a:cs typeface="Times New Roman" panose="02020603050405020304" pitchFamily="18" charset="0"/>
            </a:endParaRPr>
          </a:p>
          <a:p>
            <a:pPr marL="457200" lvl="0" indent="-457200" algn="just">
              <a:lnSpc>
                <a:spcPct val="107000"/>
              </a:lnSpc>
              <a:spcAft>
                <a:spcPts val="800"/>
              </a:spcAft>
              <a:buFont typeface="Arial" panose="020B0604020202020204" pitchFamily="34" charset="0"/>
              <a:buChar char="•"/>
            </a:pPr>
            <a:r>
              <a:rPr lang="sq-AL" sz="32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Njohja </a:t>
            </a:r>
            <a:r>
              <a:rPr lang="sq-AL" sz="3200" spc="-15" dirty="0">
                <a:solidFill>
                  <a:srgbClr val="3E3937"/>
                </a:solidFill>
                <a:latin typeface="Times New Roman" panose="02020603050405020304" pitchFamily="18" charset="0"/>
                <a:ea typeface="Arial" panose="020B0604020202020204" pitchFamily="34" charset="0"/>
                <a:cs typeface="Times New Roman" panose="02020603050405020304" pitchFamily="18" charset="0"/>
              </a:rPr>
              <a:t>më e mirë e Profesor Çabejt jo vetëm si studjues, por edhe si </a:t>
            </a:r>
            <a:r>
              <a:rPr lang="sq-AL" sz="32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njeri</a:t>
            </a:r>
            <a:r>
              <a:rPr lang="en-US" sz="32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a:t>
            </a:r>
            <a:endParaRPr lang="en-US" sz="2800" dirty="0">
              <a:latin typeface="Calibri" panose="020F0502020204030204" pitchFamily="34" charset="0"/>
              <a:ea typeface="Arial" panose="020B0604020202020204" pitchFamily="34" charset="0"/>
              <a:cs typeface="Times New Roman" panose="02020603050405020304" pitchFamily="18" charset="0"/>
            </a:endParaRPr>
          </a:p>
          <a:p>
            <a:pPr marL="457200" lvl="0" indent="-457200" algn="just">
              <a:lnSpc>
                <a:spcPct val="107000"/>
              </a:lnSpc>
              <a:spcAft>
                <a:spcPts val="800"/>
              </a:spcAft>
              <a:buFont typeface="Arial" panose="020B0604020202020204" pitchFamily="34" charset="0"/>
              <a:buChar char="•"/>
            </a:pPr>
            <a:r>
              <a:rPr lang="sq-AL" sz="3200" spc="-15" dirty="0">
                <a:solidFill>
                  <a:srgbClr val="3E3937"/>
                </a:solidFill>
                <a:latin typeface="Times New Roman" panose="02020603050405020304" pitchFamily="18" charset="0"/>
                <a:ea typeface="Arial" panose="020B0604020202020204" pitchFamily="34" charset="0"/>
                <a:cs typeface="Times New Roman" panose="02020603050405020304" pitchFamily="18" charset="0"/>
              </a:rPr>
              <a:t>Nëpërmjet Letërkëmbimit do hidhet dritë në problematikat gjuhësore të </a:t>
            </a:r>
            <a:r>
              <a:rPr lang="sq-AL" sz="32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kohës</a:t>
            </a:r>
            <a:r>
              <a:rPr lang="en-US" sz="32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a:t>
            </a:r>
            <a:endParaRPr lang="en-US" sz="2800" dirty="0">
              <a:latin typeface="Calibri" panose="020F0502020204030204" pitchFamily="34" charset="0"/>
              <a:ea typeface="Arial" panose="020B0604020202020204" pitchFamily="34" charset="0"/>
              <a:cs typeface="Times New Roman" panose="02020603050405020304" pitchFamily="18" charset="0"/>
            </a:endParaRPr>
          </a:p>
          <a:p>
            <a:pPr marL="457200" lvl="0" indent="-457200" algn="just">
              <a:lnSpc>
                <a:spcPct val="107000"/>
              </a:lnSpc>
              <a:spcAft>
                <a:spcPts val="800"/>
              </a:spcAft>
              <a:buFont typeface="Arial" panose="020B0604020202020204" pitchFamily="34" charset="0"/>
              <a:buChar char="•"/>
            </a:pPr>
            <a:r>
              <a:rPr lang="sq-AL" sz="3200" spc="-15" dirty="0">
                <a:solidFill>
                  <a:srgbClr val="3E3937"/>
                </a:solidFill>
                <a:latin typeface="Times New Roman" panose="02020603050405020304" pitchFamily="18" charset="0"/>
                <a:ea typeface="Arial" panose="020B0604020202020204" pitchFamily="34" charset="0"/>
                <a:cs typeface="Times New Roman" panose="02020603050405020304" pitchFamily="18" charset="0"/>
              </a:rPr>
              <a:t>Perceptimi i këtyre problematikave nga Akademiku Çabej dhe nga gjuhëtarët e </a:t>
            </a:r>
            <a:r>
              <a:rPr lang="sq-AL" sz="32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huaj</a:t>
            </a:r>
            <a:endParaRPr lang="en-US" sz="2800" dirty="0" smtClean="0">
              <a:latin typeface="Calibri" panose="020F0502020204030204" pitchFamily="34" charset="0"/>
              <a:ea typeface="Arial" panose="020B0604020202020204" pitchFamily="34" charset="0"/>
              <a:cs typeface="Times New Roman" panose="02020603050405020304" pitchFamily="18" charset="0"/>
            </a:endParaRPr>
          </a:p>
          <a:p>
            <a:pPr marL="457200" lvl="0" indent="-457200" algn="just">
              <a:lnSpc>
                <a:spcPct val="107000"/>
              </a:lnSpc>
              <a:spcAft>
                <a:spcPts val="800"/>
              </a:spcAft>
              <a:buFont typeface="Arial" panose="020B0604020202020204" pitchFamily="34" charset="0"/>
              <a:buChar char="•"/>
            </a:pPr>
            <a:r>
              <a:rPr lang="en-US" sz="3200" spc="-15" dirty="0">
                <a:solidFill>
                  <a:srgbClr val="3E3937"/>
                </a:solidFill>
                <a:latin typeface="Times New Roman" panose="02020603050405020304" pitchFamily="18" charset="0"/>
                <a:ea typeface="Arial" panose="020B0604020202020204" pitchFamily="34" charset="0"/>
              </a:rPr>
              <a:t>G</a:t>
            </a:r>
            <a:r>
              <a:rPr lang="sq-AL" sz="3200" spc="-15" dirty="0" smtClean="0">
                <a:solidFill>
                  <a:srgbClr val="3E3937"/>
                </a:solidFill>
                <a:latin typeface="Times New Roman" panose="02020603050405020304" pitchFamily="18" charset="0"/>
                <a:ea typeface="Arial" panose="020B0604020202020204" pitchFamily="34" charset="0"/>
              </a:rPr>
              <a:t>jendja </a:t>
            </a:r>
            <a:r>
              <a:rPr lang="sq-AL" sz="3200" spc="-15" dirty="0">
                <a:solidFill>
                  <a:srgbClr val="3E3937"/>
                </a:solidFill>
                <a:latin typeface="Times New Roman" panose="02020603050405020304" pitchFamily="18" charset="0"/>
                <a:ea typeface="Arial" panose="020B0604020202020204" pitchFamily="34" charset="0"/>
              </a:rPr>
              <a:t>gjuhësore e gjuhëve si </a:t>
            </a:r>
            <a:r>
              <a:rPr lang="sq-AL" sz="3200" spc="-15" dirty="0" smtClean="0">
                <a:solidFill>
                  <a:srgbClr val="3E3937"/>
                </a:solidFill>
                <a:latin typeface="Times New Roman" panose="02020603050405020304" pitchFamily="18" charset="0"/>
                <a:ea typeface="Arial" panose="020B0604020202020204" pitchFamily="34" charset="0"/>
              </a:rPr>
              <a:t>objekt</a:t>
            </a:r>
            <a:r>
              <a:rPr lang="en-US" sz="3200" spc="-15" dirty="0" smtClean="0">
                <a:solidFill>
                  <a:srgbClr val="3E3937"/>
                </a:solidFill>
                <a:latin typeface="Times New Roman" panose="02020603050405020304" pitchFamily="18" charset="0"/>
                <a:ea typeface="Arial" panose="020B0604020202020204" pitchFamily="34" charset="0"/>
              </a:rPr>
              <a:t> (</a:t>
            </a:r>
            <a:r>
              <a:rPr lang="en-US" sz="3200" spc="-15" dirty="0" err="1" smtClean="0">
                <a:solidFill>
                  <a:srgbClr val="3E3937"/>
                </a:solidFill>
                <a:latin typeface="Times New Roman" panose="02020603050405020304" pitchFamily="18" charset="0"/>
                <a:ea typeface="Arial" panose="020B0604020202020204" pitchFamily="34" charset="0"/>
              </a:rPr>
              <a:t>Bazuar</a:t>
            </a:r>
            <a:r>
              <a:rPr lang="en-US" sz="3200" spc="-15" dirty="0" smtClean="0">
                <a:solidFill>
                  <a:srgbClr val="3E3937"/>
                </a:solidFill>
                <a:latin typeface="Times New Roman" panose="02020603050405020304" pitchFamily="18" charset="0"/>
                <a:ea typeface="Arial" panose="020B0604020202020204" pitchFamily="34" charset="0"/>
              </a:rPr>
              <a:t> </a:t>
            </a:r>
            <a:r>
              <a:rPr lang="sq-AL" sz="3200" spc="-15" dirty="0" smtClean="0">
                <a:solidFill>
                  <a:srgbClr val="3E3937"/>
                </a:solidFill>
                <a:latin typeface="Times New Roman" panose="02020603050405020304" pitchFamily="18" charset="0"/>
                <a:ea typeface="Arial" panose="020B0604020202020204" pitchFamily="34" charset="0"/>
              </a:rPr>
              <a:t>në</a:t>
            </a:r>
            <a:r>
              <a:rPr lang="en-US" sz="3200" spc="-15" dirty="0" smtClean="0">
                <a:solidFill>
                  <a:srgbClr val="3E3937"/>
                </a:solidFill>
                <a:latin typeface="Times New Roman" panose="02020603050405020304" pitchFamily="18" charset="0"/>
                <a:ea typeface="Arial" panose="020B0604020202020204" pitchFamily="34" charset="0"/>
              </a:rPr>
              <a:t> </a:t>
            </a:r>
            <a:r>
              <a:rPr lang="sq-AL" sz="3200" spc="-15" dirty="0" smtClean="0">
                <a:solidFill>
                  <a:srgbClr val="3E3937"/>
                </a:solidFill>
                <a:latin typeface="Times New Roman" panose="02020603050405020304" pitchFamily="18" charset="0"/>
                <a:ea typeface="Arial" panose="020B0604020202020204" pitchFamily="34" charset="0"/>
              </a:rPr>
              <a:t>këtë </a:t>
            </a:r>
            <a:r>
              <a:rPr lang="sq-AL" sz="3200" spc="-15" dirty="0">
                <a:solidFill>
                  <a:srgbClr val="3E3937"/>
                </a:solidFill>
                <a:latin typeface="Times New Roman" panose="02020603050405020304" pitchFamily="18" charset="0"/>
                <a:ea typeface="Arial" panose="020B0604020202020204" pitchFamily="34" charset="0"/>
              </a:rPr>
              <a:t>burimi shkencor dhe analizës gjuhësore </a:t>
            </a:r>
            <a:r>
              <a:rPr lang="sq-AL" sz="3200" spc="-15" dirty="0" smtClean="0">
                <a:solidFill>
                  <a:srgbClr val="3E3937"/>
                </a:solidFill>
                <a:latin typeface="Times New Roman" panose="02020603050405020304" pitchFamily="18" charset="0"/>
                <a:ea typeface="Arial" panose="020B0604020202020204" pitchFamily="34" charset="0"/>
              </a:rPr>
              <a:t>(gramatiko-semantike</a:t>
            </a:r>
            <a:r>
              <a:rPr lang="sq-AL" sz="3200" spc="-15" dirty="0">
                <a:solidFill>
                  <a:srgbClr val="3E3937"/>
                </a:solidFill>
                <a:latin typeface="Times New Roman" panose="02020603050405020304" pitchFamily="18" charset="0"/>
                <a:ea typeface="Arial" panose="020B0604020202020204" pitchFamily="34" charset="0"/>
              </a:rPr>
              <a:t>,) </a:t>
            </a:r>
            <a:r>
              <a:rPr lang="en-US" b="1" spc="-15" dirty="0">
                <a:solidFill>
                  <a:srgbClr val="3E3937"/>
                </a:solidFill>
                <a:latin typeface="Times New Roman" panose="02020603050405020304" pitchFamily="18" charset="0"/>
                <a:ea typeface="Arial" panose="020B0604020202020204" pitchFamily="34" charset="0"/>
                <a:cs typeface="Times New Roman" panose="02020603050405020304" pitchFamily="18" charset="0"/>
              </a:rPr>
              <a:t>			</a:t>
            </a:r>
            <a:endParaRPr lang="en-US" sz="1200" dirty="0">
              <a:solidFill>
                <a:prstClr val="black"/>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862440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8141491" y="378264"/>
            <a:ext cx="1047113" cy="969957"/>
          </a:xfrm>
          <a:prstGeom prst="rect">
            <a:avLst/>
          </a:prstGeom>
        </p:spPr>
      </p:pic>
      <p:pic>
        <p:nvPicPr>
          <p:cNvPr id="6" name="Picture 5"/>
          <p:cNvPicPr>
            <a:picLocks noChangeAspect="1"/>
          </p:cNvPicPr>
          <p:nvPr/>
        </p:nvPicPr>
        <p:blipFill>
          <a:blip r:embed="rId4"/>
          <a:stretch>
            <a:fillRect/>
          </a:stretch>
        </p:blipFill>
        <p:spPr>
          <a:xfrm>
            <a:off x="2011336" y="437153"/>
            <a:ext cx="900991" cy="900991"/>
          </a:xfrm>
          <a:prstGeom prst="rect">
            <a:avLst/>
          </a:prstGeom>
        </p:spPr>
      </p:pic>
      <p:pic>
        <p:nvPicPr>
          <p:cNvPr id="7" name="Picture 6"/>
          <p:cNvPicPr>
            <a:picLocks noChangeAspect="1"/>
          </p:cNvPicPr>
          <p:nvPr/>
        </p:nvPicPr>
        <p:blipFill rotWithShape="1">
          <a:blip r:embed="rId5"/>
          <a:srcRect l="26188" t="346" r="27516"/>
          <a:stretch/>
        </p:blipFill>
        <p:spPr>
          <a:xfrm>
            <a:off x="3055434" y="0"/>
            <a:ext cx="4772722" cy="1828800"/>
          </a:xfrm>
          <a:prstGeom prst="rect">
            <a:avLst/>
          </a:prstGeom>
        </p:spPr>
      </p:pic>
      <p:sp>
        <p:nvSpPr>
          <p:cNvPr id="2" name="TextBox 1"/>
          <p:cNvSpPr txBox="1"/>
          <p:nvPr/>
        </p:nvSpPr>
        <p:spPr>
          <a:xfrm>
            <a:off x="0" y="1949823"/>
            <a:ext cx="12192000" cy="5438925"/>
          </a:xfrm>
          <a:prstGeom prst="rect">
            <a:avLst/>
          </a:prstGeom>
          <a:noFill/>
        </p:spPr>
        <p:txBody>
          <a:bodyPr wrap="square" rtlCol="0">
            <a:spAutoFit/>
          </a:bodyPr>
          <a:lstStyle/>
          <a:p>
            <a:pPr algn="just">
              <a:lnSpc>
                <a:spcPct val="107000"/>
              </a:lnSpc>
              <a:spcAft>
                <a:spcPts val="800"/>
              </a:spcAft>
            </a:pPr>
            <a:r>
              <a:rPr lang="en-US" sz="3200" b="1"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	</a:t>
            </a:r>
            <a:r>
              <a:rPr lang="sq-AL" sz="3200" b="1"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Qëllimi</a:t>
            </a:r>
            <a:r>
              <a:rPr lang="en-US" sz="3200" b="1"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 </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Times New Roman" panose="02020603050405020304" pitchFamily="18" charset="0"/>
              <a:buChar char="-"/>
            </a:pPr>
            <a:r>
              <a:rPr lang="sq-AL" sz="3200" spc="-15" dirty="0">
                <a:solidFill>
                  <a:srgbClr val="3E3937"/>
                </a:solidFill>
                <a:latin typeface="Times New Roman" panose="02020603050405020304" pitchFamily="18" charset="0"/>
                <a:ea typeface="Arial" panose="020B0604020202020204" pitchFamily="34" charset="0"/>
                <a:cs typeface="Times New Roman" panose="02020603050405020304" pitchFamily="18" charset="0"/>
              </a:rPr>
              <a:t>Qëllimi i këtij Projeki është që nëpërmjet këtij Letërkëmbimi, të ruajtur me shumë kujdes nga e bija e tij, Brikena Çabej, të paraqitet më e plotë figura e këtij personaliteti të gjuhësisë shqiptare, jo vetëm si shkencëtar por edhe si një njeri.</a:t>
            </a:r>
            <a:endParaRPr lang="en-US" sz="2800" dirty="0">
              <a:latin typeface="Calibri" panose="020F0502020204030204" pitchFamily="34" charset="0"/>
              <a:ea typeface="Arial" panose="020B0604020202020204" pitchFamily="34" charset="0"/>
              <a:cs typeface="Times New Roman" panose="02020603050405020304" pitchFamily="18" charset="0"/>
            </a:endParaRPr>
          </a:p>
          <a:p>
            <a:pPr marL="342900" lvl="0" indent="-342900" algn="just">
              <a:lnSpc>
                <a:spcPct val="107000"/>
              </a:lnSpc>
              <a:spcAft>
                <a:spcPts val="800"/>
              </a:spcAft>
              <a:buFont typeface="Times New Roman" panose="02020603050405020304" pitchFamily="18" charset="0"/>
              <a:buChar char="-"/>
            </a:pPr>
            <a:r>
              <a:rPr lang="sq-AL" sz="3200" spc="-15" dirty="0">
                <a:solidFill>
                  <a:srgbClr val="3E3937"/>
                </a:solidFill>
                <a:latin typeface="Times New Roman" panose="02020603050405020304" pitchFamily="18" charset="0"/>
                <a:ea typeface="Arial" panose="020B0604020202020204" pitchFamily="34" charset="0"/>
                <a:cs typeface="Times New Roman" panose="02020603050405020304" pitchFamily="18" charset="0"/>
              </a:rPr>
              <a:t>Nëpërmjet trajtimit shkencor të këtij Letërkëmbimi do të nxirren në dritë materiale të shumta origjinale që do të mundësojnë edhe nxjerrjen në dritë të problematikave gjuhësore të kohës, sepse ato përcjellin edhe një shkallë të caktuar të arritjeve gjuhësore apo probleme të kësaj fushe.</a:t>
            </a:r>
            <a:endParaRPr lang="en-US" sz="2800" dirty="0">
              <a:latin typeface="Calibri" panose="020F0502020204030204" pitchFamily="34" charset="0"/>
              <a:ea typeface="Arial" panose="020B0604020202020204" pitchFamily="34" charset="0"/>
              <a:cs typeface="Times New Roman" panose="02020603050405020304" pitchFamily="18" charset="0"/>
            </a:endParaRPr>
          </a:p>
          <a:p>
            <a:pPr marL="342900" lvl="0" indent="-342900" algn="just">
              <a:lnSpc>
                <a:spcPct val="107000"/>
              </a:lnSpc>
              <a:spcAft>
                <a:spcPts val="800"/>
              </a:spcAft>
              <a:buFont typeface="Times New Roman" panose="02020603050405020304" pitchFamily="18" charset="0"/>
              <a:buChar char="-"/>
            </a:pPr>
            <a:r>
              <a:rPr lang="en-US" b="1" spc="-15" dirty="0">
                <a:solidFill>
                  <a:srgbClr val="3E3937"/>
                </a:solidFill>
                <a:latin typeface="Times New Roman" panose="02020603050405020304" pitchFamily="18" charset="0"/>
                <a:ea typeface="Arial" panose="020B0604020202020204" pitchFamily="34" charset="0"/>
                <a:cs typeface="Times New Roman" panose="02020603050405020304" pitchFamily="18" charset="0"/>
              </a:rPr>
              <a:t>			</a:t>
            </a:r>
            <a:endParaRPr lang="en-US" sz="1200" dirty="0">
              <a:solidFill>
                <a:prstClr val="black"/>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732937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8141491" y="378264"/>
            <a:ext cx="1047113" cy="969957"/>
          </a:xfrm>
          <a:prstGeom prst="rect">
            <a:avLst/>
          </a:prstGeom>
        </p:spPr>
      </p:pic>
      <p:pic>
        <p:nvPicPr>
          <p:cNvPr id="6" name="Picture 5"/>
          <p:cNvPicPr>
            <a:picLocks noChangeAspect="1"/>
          </p:cNvPicPr>
          <p:nvPr/>
        </p:nvPicPr>
        <p:blipFill>
          <a:blip r:embed="rId4"/>
          <a:stretch>
            <a:fillRect/>
          </a:stretch>
        </p:blipFill>
        <p:spPr>
          <a:xfrm>
            <a:off x="2011336" y="437153"/>
            <a:ext cx="900991" cy="900991"/>
          </a:xfrm>
          <a:prstGeom prst="rect">
            <a:avLst/>
          </a:prstGeom>
        </p:spPr>
      </p:pic>
      <p:pic>
        <p:nvPicPr>
          <p:cNvPr id="7" name="Picture 6"/>
          <p:cNvPicPr>
            <a:picLocks noChangeAspect="1"/>
          </p:cNvPicPr>
          <p:nvPr/>
        </p:nvPicPr>
        <p:blipFill rotWithShape="1">
          <a:blip r:embed="rId5"/>
          <a:srcRect l="26188" t="346" r="27516"/>
          <a:stretch/>
        </p:blipFill>
        <p:spPr>
          <a:xfrm>
            <a:off x="3055434" y="0"/>
            <a:ext cx="4772722" cy="1828800"/>
          </a:xfrm>
          <a:prstGeom prst="rect">
            <a:avLst/>
          </a:prstGeom>
        </p:spPr>
      </p:pic>
      <p:sp>
        <p:nvSpPr>
          <p:cNvPr id="2" name="TextBox 1"/>
          <p:cNvSpPr txBox="1"/>
          <p:nvPr/>
        </p:nvSpPr>
        <p:spPr>
          <a:xfrm>
            <a:off x="0" y="1949823"/>
            <a:ext cx="12192000" cy="5336333"/>
          </a:xfrm>
          <a:prstGeom prst="rect">
            <a:avLst/>
          </a:prstGeom>
          <a:noFill/>
        </p:spPr>
        <p:txBody>
          <a:bodyPr wrap="square" rtlCol="0">
            <a:spAutoFit/>
          </a:bodyPr>
          <a:lstStyle/>
          <a:p>
            <a:pPr algn="just">
              <a:lnSpc>
                <a:spcPct val="107000"/>
              </a:lnSpc>
              <a:spcAft>
                <a:spcPts val="800"/>
              </a:spcAft>
            </a:pPr>
            <a:r>
              <a:rPr lang="en-US" sz="3200" b="1"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	</a:t>
            </a:r>
            <a:r>
              <a:rPr lang="sq-AL" sz="3200" b="1"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Qëllimi</a:t>
            </a:r>
            <a:r>
              <a:rPr lang="en-US" sz="3200" b="1"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 </a:t>
            </a:r>
            <a:endParaRPr lang="en-US" sz="2800" dirty="0">
              <a:solidFill>
                <a:prstClr val="black"/>
              </a:solidFill>
              <a:ea typeface="Calibri" panose="020F0502020204030204" pitchFamily="34" charset="0"/>
              <a:cs typeface="Times New Roman" panose="02020603050405020304" pitchFamily="18" charset="0"/>
            </a:endParaRPr>
          </a:p>
          <a:p>
            <a:pPr marL="342900" indent="-342900" algn="just">
              <a:lnSpc>
                <a:spcPct val="107000"/>
              </a:lnSpc>
              <a:spcAft>
                <a:spcPts val="800"/>
              </a:spcAft>
              <a:buFont typeface="Times New Roman" panose="02020603050405020304" pitchFamily="18" charset="0"/>
              <a:buChar char="-"/>
            </a:pPr>
            <a:r>
              <a:rPr lang="sq-AL" sz="32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Bazuar </a:t>
            </a:r>
            <a:r>
              <a:rPr lang="sq-AL" sz="3200" spc="-15" dirty="0">
                <a:solidFill>
                  <a:srgbClr val="3E3937"/>
                </a:solidFill>
                <a:latin typeface="Times New Roman" panose="02020603050405020304" pitchFamily="18" charset="0"/>
                <a:ea typeface="Arial" panose="020B0604020202020204" pitchFamily="34" charset="0"/>
                <a:cs typeface="Times New Roman" panose="02020603050405020304" pitchFamily="18" charset="0"/>
              </a:rPr>
              <a:t>në analizën e këtij Letërkëmbimi do të shkëmbehet shkencërisht më studjuesit e njohur në fushën e gjuhësisë shqiptare dhe duke u bazuar në literaturën ekzistuese, punimet për Çabej do të plotësojmë më shumë këtë figurë kaq të rëndësishme në gjuhësinë shqiptare.</a:t>
            </a:r>
            <a:endParaRPr lang="en-US" sz="2800" dirty="0">
              <a:solidFill>
                <a:prstClr val="black"/>
              </a:solidFill>
              <a:ea typeface="Arial" panose="020B0604020202020204" pitchFamily="34" charset="0"/>
              <a:cs typeface="Times New Roman" panose="02020603050405020304" pitchFamily="18" charset="0"/>
            </a:endParaRPr>
          </a:p>
          <a:p>
            <a:pPr marL="342900" indent="-342900" algn="just">
              <a:lnSpc>
                <a:spcPct val="107000"/>
              </a:lnSpc>
              <a:spcAft>
                <a:spcPts val="800"/>
              </a:spcAft>
              <a:buFont typeface="Times New Roman" panose="02020603050405020304" pitchFamily="18" charset="0"/>
              <a:buChar char="-"/>
            </a:pPr>
            <a:r>
              <a:rPr lang="sq-AL" sz="3200" spc="-15" dirty="0">
                <a:solidFill>
                  <a:srgbClr val="3E3937"/>
                </a:solidFill>
                <a:latin typeface="Times New Roman" panose="02020603050405020304" pitchFamily="18" charset="0"/>
                <a:ea typeface="Arial" panose="020B0604020202020204" pitchFamily="34" charset="0"/>
                <a:cs typeface="Times New Roman" panose="02020603050405020304" pitchFamily="18" charset="0"/>
              </a:rPr>
              <a:t>Njohja e mirë e </a:t>
            </a:r>
            <a:r>
              <a:rPr lang="en-US" sz="32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Profesor</a:t>
            </a:r>
            <a:r>
              <a:rPr lang="sq-AL" sz="32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 </a:t>
            </a:r>
            <a:r>
              <a:rPr lang="sq-AL" sz="3200" spc="-15" dirty="0">
                <a:solidFill>
                  <a:srgbClr val="3E3937"/>
                </a:solidFill>
                <a:latin typeface="Times New Roman" panose="02020603050405020304" pitchFamily="18" charset="0"/>
                <a:ea typeface="Arial" panose="020B0604020202020204" pitchFamily="34" charset="0"/>
                <a:cs typeface="Times New Roman" panose="02020603050405020304" pitchFamily="18" charset="0"/>
              </a:rPr>
              <a:t>Çabej si gjuhëtar dhe njeri, perceptimi i tij nga rrethi shkencor gjermanofolës i kohës, do të mundësojë njohjen e së shkuarës që do të bëjë të mundur njohjen më mirë të së tashmes dhe realizimi i një produkti shkencor nga aktivitetet e </a:t>
            </a:r>
            <a:r>
              <a:rPr lang="sq-AL" sz="32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parashikuara</a:t>
            </a:r>
            <a:r>
              <a:rPr lang="en-US" sz="32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a:t>
            </a:r>
            <a:r>
              <a:rPr lang="sq-AL" sz="3200" spc="-15" dirty="0" smtClean="0">
                <a:solidFill>
                  <a:srgbClr val="3E3937"/>
                </a:solidFill>
                <a:latin typeface="Times New Roman" panose="02020603050405020304" pitchFamily="18" charset="0"/>
                <a:ea typeface="Arial" panose="020B0604020202020204" pitchFamily="34" charset="0"/>
                <a:cs typeface="Times New Roman" panose="02020603050405020304" pitchFamily="18" charset="0"/>
              </a:rPr>
              <a:t> </a:t>
            </a:r>
            <a:r>
              <a:rPr lang="en-US" b="1" spc="-15" dirty="0">
                <a:solidFill>
                  <a:srgbClr val="3E3937"/>
                </a:solidFill>
                <a:latin typeface="Times New Roman" panose="02020603050405020304" pitchFamily="18" charset="0"/>
                <a:ea typeface="Arial" panose="020B0604020202020204" pitchFamily="34" charset="0"/>
                <a:cs typeface="Times New Roman" panose="02020603050405020304" pitchFamily="18" charset="0"/>
              </a:rPr>
              <a:t>				</a:t>
            </a:r>
            <a:endParaRPr lang="en-US" sz="1200" dirty="0">
              <a:solidFill>
                <a:prstClr val="black"/>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620065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199</TotalTime>
  <Words>340</Words>
  <Application>Microsoft Office PowerPoint</Application>
  <PresentationFormat>Widescreen</PresentationFormat>
  <Paragraphs>115</Paragraphs>
  <Slides>19</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Brikena Kadzadej</dc:creator>
  <cp:lastModifiedBy>Brikena Kadzadej</cp:lastModifiedBy>
  <cp:revision>18</cp:revision>
  <dcterms:created xsi:type="dcterms:W3CDTF">2022-12-10T12:42:55Z</dcterms:created>
  <dcterms:modified xsi:type="dcterms:W3CDTF">2022-12-12T09:08:34Z</dcterms:modified>
</cp:coreProperties>
</file>